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256" r:id="rId2"/>
    <p:sldId id="304" r:id="rId3"/>
    <p:sldId id="328" r:id="rId4"/>
    <p:sldId id="329" r:id="rId5"/>
    <p:sldId id="330" r:id="rId6"/>
    <p:sldId id="259" r:id="rId7"/>
    <p:sldId id="331" r:id="rId8"/>
    <p:sldId id="270" r:id="rId9"/>
    <p:sldId id="260" r:id="rId10"/>
    <p:sldId id="265" r:id="rId11"/>
    <p:sldId id="268" r:id="rId12"/>
    <p:sldId id="269" r:id="rId13"/>
    <p:sldId id="267" r:id="rId14"/>
    <p:sldId id="272" r:id="rId15"/>
    <p:sldId id="275" r:id="rId16"/>
    <p:sldId id="271" r:id="rId17"/>
    <p:sldId id="278" r:id="rId18"/>
    <p:sldId id="274" r:id="rId19"/>
    <p:sldId id="273" r:id="rId20"/>
    <p:sldId id="289" r:id="rId21"/>
    <p:sldId id="277" r:id="rId22"/>
    <p:sldId id="279" r:id="rId23"/>
    <p:sldId id="281" r:id="rId24"/>
    <p:sldId id="276" r:id="rId25"/>
    <p:sldId id="280" r:id="rId26"/>
    <p:sldId id="266" r:id="rId27"/>
    <p:sldId id="282" r:id="rId28"/>
    <p:sldId id="324" r:id="rId29"/>
    <p:sldId id="332" r:id="rId30"/>
    <p:sldId id="261" r:id="rId31"/>
    <p:sldId id="291" r:id="rId32"/>
    <p:sldId id="290" r:id="rId33"/>
    <p:sldId id="284" r:id="rId34"/>
    <p:sldId id="283" r:id="rId35"/>
    <p:sldId id="262" r:id="rId36"/>
    <p:sldId id="286" r:id="rId37"/>
    <p:sldId id="292" r:id="rId38"/>
    <p:sldId id="325" r:id="rId39"/>
    <p:sldId id="333" r:id="rId40"/>
    <p:sldId id="297" r:id="rId41"/>
    <p:sldId id="311" r:id="rId42"/>
    <p:sldId id="310" r:id="rId43"/>
    <p:sldId id="298" r:id="rId44"/>
    <p:sldId id="326" r:id="rId45"/>
    <p:sldId id="334" r:id="rId46"/>
    <p:sldId id="263" r:id="rId47"/>
    <p:sldId id="302" r:id="rId48"/>
    <p:sldId id="313" r:id="rId49"/>
    <p:sldId id="312" r:id="rId50"/>
    <p:sldId id="301" r:id="rId51"/>
    <p:sldId id="318" r:id="rId52"/>
    <p:sldId id="305" r:id="rId53"/>
    <p:sldId id="320" r:id="rId54"/>
    <p:sldId id="300" r:id="rId55"/>
    <p:sldId id="299" r:id="rId56"/>
    <p:sldId id="287" r:id="rId57"/>
    <p:sldId id="316" r:id="rId58"/>
    <p:sldId id="317" r:id="rId59"/>
    <p:sldId id="323" r:id="rId60"/>
    <p:sldId id="322" r:id="rId61"/>
    <p:sldId id="327" r:id="rId62"/>
    <p:sldId id="335" r:id="rId63"/>
    <p:sldId id="264" r:id="rId64"/>
    <p:sldId id="307" r:id="rId65"/>
    <p:sldId id="306" r:id="rId66"/>
    <p:sldId id="258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EF9"/>
    <a:srgbClr val="007EC5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89176" autoAdjust="0"/>
  </p:normalViewPr>
  <p:slideViewPr>
    <p:cSldViewPr snapToGrid="0" snapToObjects="1">
      <p:cViewPr varScale="1">
        <p:scale>
          <a:sx n="146" d="100"/>
          <a:sy n="146" d="100"/>
        </p:scale>
        <p:origin x="84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  <a:endCxn id="16" idx="0"/>
          </p:cNvCxnSpPr>
          <p:nvPr userDrawn="1"/>
        </p:nvCxnSpPr>
        <p:spPr>
          <a:xfrm>
            <a:off x="6095986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46580"/>
            <a:ext cx="12191999" cy="1440560"/>
          </a:xfrm>
        </p:spPr>
        <p:txBody>
          <a:bodyPr anchor="ctr">
            <a:normAutofit/>
          </a:bodyPr>
          <a:lstStyle/>
          <a:p>
            <a:endParaRPr kumimoji="1"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D111B98-1EFD-441A-97F5-2304C08E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27" y="3231"/>
            <a:ext cx="4143514" cy="60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자바스크립트에서 배열은 객체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자바스크립트 배열은 다른 프로그래밍 언어와 다르게 객체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Array.isArray </a:t>
            </a:r>
            <a:r>
              <a:rPr kumimoji="1" lang="ko-KR" altLang="en-US" sz="1800" b="1" dirty="0"/>
              <a:t>정적 메서드는 어떤 객체가 객체 인지 배열인지를 판별할 수 있게 함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5EB3DC-649C-4FC3-A230-896C99708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76" y="2725516"/>
            <a:ext cx="7570273" cy="131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0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배열의 타입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배열의 타입은 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아이템</a:t>
            </a:r>
            <a:r>
              <a:rPr kumimoji="1" lang="en-US" altLang="ko-KR" sz="1800" b="1" dirty="0"/>
              <a:t>_</a:t>
            </a:r>
            <a:r>
              <a:rPr kumimoji="1" lang="ko-KR" altLang="en-US" sz="1800" b="1" dirty="0"/>
              <a:t>타입</a:t>
            </a:r>
            <a:r>
              <a:rPr kumimoji="1" lang="en-US" altLang="ko-KR" sz="1800" b="1" dirty="0"/>
              <a:t>[]'</a:t>
            </a:r>
          </a:p>
          <a:p>
            <a:pPr lvl="1"/>
            <a:r>
              <a:rPr kumimoji="1" lang="ko-KR" altLang="en-US" sz="1800" b="1" dirty="0"/>
              <a:t>즉 배열의 타입은 배열에 담기는 아이템의 타입 뒤에 배열을 의미하는 대 괄호 기호 </a:t>
            </a:r>
            <a:r>
              <a:rPr kumimoji="1" lang="en-US" altLang="ko-KR" sz="1800" b="1" dirty="0"/>
              <a:t>[]</a:t>
            </a:r>
            <a:r>
              <a:rPr kumimoji="1" lang="ko-KR" altLang="en-US" sz="1800" b="1" dirty="0"/>
              <a:t>를 붙인 것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number </a:t>
            </a:r>
            <a:r>
              <a:rPr kumimoji="1" lang="ko-KR" altLang="en-US" sz="1800" b="1" dirty="0"/>
              <a:t>타입 아이템을 가지는 </a:t>
            </a:r>
            <a:r>
              <a:rPr kumimoji="1" lang="en-US" altLang="ko-KR" sz="1800" b="1" dirty="0" err="1"/>
              <a:t>numArray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배열의 타입을 </a:t>
            </a:r>
            <a:r>
              <a:rPr kumimoji="1" lang="en-US" altLang="ko-KR" sz="1800" b="1" dirty="0"/>
              <a:t>number[]</a:t>
            </a:r>
            <a:r>
              <a:rPr kumimoji="1" lang="ko-KR" altLang="en-US" sz="1800" b="1" dirty="0"/>
              <a:t>로 </a:t>
            </a:r>
            <a:r>
              <a:rPr kumimoji="1" lang="en-US" altLang="ko-KR" sz="1800" b="1" dirty="0"/>
              <a:t>string </a:t>
            </a:r>
            <a:r>
              <a:rPr kumimoji="1" lang="ko-KR" altLang="en-US" sz="1800" b="1" dirty="0"/>
              <a:t>타입 아이템을 가지는 </a:t>
            </a:r>
            <a:r>
              <a:rPr kumimoji="1" lang="en-US" altLang="ko-KR" sz="1800" b="1" dirty="0" err="1"/>
              <a:t>strArray</a:t>
            </a:r>
            <a:r>
              <a:rPr kumimoji="1" lang="ko-KR" altLang="en-US" sz="1800" b="1" dirty="0"/>
              <a:t>를 </a:t>
            </a:r>
            <a:r>
              <a:rPr kumimoji="1" lang="en-US" altLang="ko-KR" sz="1800" b="1" dirty="0"/>
              <a:t>string[]</a:t>
            </a:r>
            <a:r>
              <a:rPr kumimoji="1" lang="ko-KR" altLang="en-US" sz="1800" b="1" dirty="0"/>
              <a:t>으로</a:t>
            </a:r>
            <a:r>
              <a:rPr kumimoji="1" lang="en-US" altLang="ko-KR" sz="1800" b="1" dirty="0"/>
              <a:t>, IPerson </a:t>
            </a:r>
            <a:r>
              <a:rPr kumimoji="1" lang="ko-KR" altLang="en-US" sz="1800" b="1" dirty="0"/>
              <a:t>타입 아이템을 가지는 </a:t>
            </a:r>
            <a:r>
              <a:rPr kumimoji="1" lang="en-US" altLang="ko-KR" sz="1800" b="1" dirty="0"/>
              <a:t>IPerson[] </a:t>
            </a:r>
            <a:r>
              <a:rPr kumimoji="1" lang="ko-KR" altLang="en-US" sz="1800" b="1" dirty="0"/>
              <a:t>타입 배열 </a:t>
            </a:r>
            <a:r>
              <a:rPr kumimoji="1" lang="en-US" altLang="ko-KR" sz="1800" b="1" dirty="0" err="1"/>
              <a:t>personArray</a:t>
            </a:r>
            <a:r>
              <a:rPr kumimoji="1" lang="ko-KR" altLang="en-US" sz="1800" b="1" dirty="0"/>
              <a:t>를 선언하고 있음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03BBE8-145C-4393-A22F-ED0DC364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82" y="3767735"/>
            <a:ext cx="7570273" cy="189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7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문자열과 배열 간 변환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2600" b="1" dirty="0"/>
              <a:t>어떤 프로그래밍 언어는 문자열</a:t>
            </a:r>
            <a:r>
              <a:rPr kumimoji="1" lang="en-US" altLang="ko-KR" sz="2600" b="1" dirty="0"/>
              <a:t>(string)</a:t>
            </a:r>
            <a:r>
              <a:rPr kumimoji="1" lang="ko-KR" altLang="en-US" sz="2600" b="1" dirty="0"/>
              <a:t>을 문자</a:t>
            </a:r>
            <a:r>
              <a:rPr kumimoji="1" lang="en-US" altLang="ko-KR" sz="2600" b="1" dirty="0"/>
              <a:t>(character)</a:t>
            </a:r>
            <a:r>
              <a:rPr kumimoji="1" lang="ko-KR" altLang="en-US" sz="2600" b="1" dirty="0"/>
              <a:t>들의 배열</a:t>
            </a:r>
            <a:r>
              <a:rPr kumimoji="1" lang="en-US" altLang="ko-KR" sz="2600" b="1" dirty="0"/>
              <a:t>(array)</a:t>
            </a:r>
            <a:r>
              <a:rPr kumimoji="1" lang="ko-KR" altLang="en-US" sz="2600" b="1" dirty="0"/>
              <a:t>로 간주</a:t>
            </a:r>
            <a:endParaRPr kumimoji="1" lang="en-US" altLang="ko-KR" sz="2600" b="1" dirty="0"/>
          </a:p>
          <a:p>
            <a:pPr lvl="1"/>
            <a:r>
              <a:rPr kumimoji="1" lang="ko-KR" altLang="en-US" sz="2600" b="1" dirty="0"/>
              <a:t>그러나 </a:t>
            </a:r>
            <a:r>
              <a:rPr kumimoji="1" lang="ko-KR" altLang="en-US" sz="2600" b="1" dirty="0">
                <a:solidFill>
                  <a:schemeClr val="accent2"/>
                </a:solidFill>
              </a:rPr>
              <a:t>자바스크립트와 타입스크립트에서는 문자 타입이 없고 문자열 내용 또한 변경할 수 없음</a:t>
            </a:r>
            <a:endParaRPr kumimoji="1" lang="en-US" altLang="ko-KR" sz="2600" b="1" dirty="0">
              <a:solidFill>
                <a:schemeClr val="accent2"/>
              </a:solidFill>
            </a:endParaRPr>
          </a:p>
          <a:p>
            <a:pPr lvl="1"/>
            <a:r>
              <a:rPr kumimoji="1" lang="ko-KR" altLang="en-US" sz="2600" b="1" dirty="0"/>
              <a:t>문자열을 가공하려면 먼저 문자열을 배열로 변환하는 것이 필요</a:t>
            </a:r>
            <a:endParaRPr kumimoji="1" lang="en-US" altLang="ko-KR" sz="2600" b="1" dirty="0"/>
          </a:p>
          <a:p>
            <a:pPr lvl="1"/>
            <a:r>
              <a:rPr kumimoji="1" lang="en-US" altLang="ko-KR" sz="2600" b="1" dirty="0"/>
              <a:t>String </a:t>
            </a:r>
            <a:r>
              <a:rPr kumimoji="1" lang="ko-KR" altLang="en-US" sz="2600" b="1" dirty="0"/>
              <a:t>클래스의 </a:t>
            </a:r>
            <a:r>
              <a:rPr kumimoji="1" lang="en-US" altLang="ko-KR" sz="2600" b="1" dirty="0"/>
              <a:t>split </a:t>
            </a:r>
            <a:r>
              <a:rPr kumimoji="1" lang="ko-KR" altLang="en-US" sz="2600" b="1" dirty="0"/>
              <a:t>메서드 </a:t>
            </a:r>
            <a:r>
              <a:rPr kumimoji="1" lang="en-US" altLang="ko-KR" sz="2600" b="1" dirty="0"/>
              <a:t>- </a:t>
            </a:r>
            <a:r>
              <a:rPr kumimoji="1" lang="ko-KR" altLang="en-US" sz="2600" b="1" dirty="0"/>
              <a:t>문자열을 배열로 변환하려 할 때 사용</a:t>
            </a:r>
            <a:endParaRPr kumimoji="1" lang="en-US" altLang="ko-KR" sz="2600" b="1" dirty="0"/>
          </a:p>
          <a:p>
            <a:pPr lvl="1"/>
            <a:endParaRPr kumimoji="1" lang="en-US" altLang="ko-KR" sz="2100" b="1" dirty="0"/>
          </a:p>
          <a:p>
            <a:pPr lvl="1"/>
            <a:endParaRPr kumimoji="1" lang="en-US" altLang="ko-KR" sz="2100" b="1" dirty="0"/>
          </a:p>
          <a:p>
            <a:pPr lvl="1"/>
            <a:endParaRPr kumimoji="1" lang="en-US" altLang="ko-KR" sz="2100" b="1" dirty="0"/>
          </a:p>
          <a:p>
            <a:pPr lvl="1"/>
            <a:r>
              <a:rPr kumimoji="1" lang="en-US" altLang="ko-KR" sz="2100" b="1" dirty="0"/>
              <a:t>String </a:t>
            </a:r>
            <a:r>
              <a:rPr kumimoji="1" lang="ko-KR" altLang="en-US" sz="2100" b="1" dirty="0"/>
              <a:t>클래스의 </a:t>
            </a:r>
            <a:r>
              <a:rPr kumimoji="1" lang="en-US" altLang="ko-KR" sz="2100" b="1" dirty="0"/>
              <a:t>join </a:t>
            </a:r>
            <a:r>
              <a:rPr kumimoji="1" lang="ko-KR" altLang="en-US" sz="2100" b="1" dirty="0"/>
              <a:t>메서드 </a:t>
            </a:r>
            <a:r>
              <a:rPr kumimoji="1" lang="en-US" altLang="ko-KR" sz="2100" b="1" dirty="0"/>
              <a:t>- </a:t>
            </a:r>
            <a:r>
              <a:rPr kumimoji="1" lang="ko-KR" altLang="en-US" sz="2100" b="1" dirty="0"/>
              <a:t>배열에 담긴 여러 문자열들을 </a:t>
            </a:r>
            <a:r>
              <a:rPr kumimoji="1" lang="en-US" altLang="ko-KR" sz="2100" b="1" dirty="0"/>
              <a:t>1</a:t>
            </a:r>
            <a:r>
              <a:rPr kumimoji="1" lang="ko-KR" altLang="en-US" sz="2100" b="1" dirty="0"/>
              <a:t>개의 문자열로 바꾸려 할 때 사용 </a:t>
            </a:r>
            <a:endParaRPr kumimoji="1" lang="en-US" altLang="ko-KR" sz="2100" b="1" dirty="0"/>
          </a:p>
          <a:p>
            <a:pPr lvl="1"/>
            <a:endParaRPr kumimoji="1" lang="en-US" altLang="ko-KR" sz="2100" b="1" dirty="0"/>
          </a:p>
          <a:p>
            <a:pPr lvl="1"/>
            <a:endParaRPr kumimoji="1" lang="en-US" altLang="ko-KR" sz="2100" b="1" dirty="0"/>
          </a:p>
          <a:p>
            <a:pPr lvl="1"/>
            <a:endParaRPr kumimoji="1" lang="en-US" altLang="ko-KR" sz="2100" b="1" dirty="0"/>
          </a:p>
          <a:p>
            <a:pPr lvl="1"/>
            <a:r>
              <a:rPr kumimoji="1" lang="ko-KR" altLang="en-US" sz="2300" b="1" dirty="0"/>
              <a:t>구분자</a:t>
            </a:r>
            <a:r>
              <a:rPr kumimoji="1" lang="en-US" altLang="ko-KR" sz="2300" b="1" dirty="0"/>
              <a:t>(delimiter) - ',' </a:t>
            </a:r>
            <a:r>
              <a:rPr kumimoji="1" lang="ko-KR" altLang="en-US" sz="2300" b="1" dirty="0"/>
              <a:t>등 긴 문자열에 담긴 작은 문자열들을 구분해 주는 역할의 문자열</a:t>
            </a:r>
            <a:r>
              <a:rPr kumimoji="1" lang="en-US" altLang="ko-KR" sz="2300" b="1" dirty="0"/>
              <a:t>(</a:t>
            </a:r>
            <a:r>
              <a:rPr kumimoji="1" lang="ko-KR" altLang="en-US" sz="2300" b="1" dirty="0"/>
              <a:t>예</a:t>
            </a:r>
            <a:r>
              <a:rPr kumimoji="1" lang="en-US" altLang="ko-KR" sz="2300" b="1" dirty="0"/>
              <a:t>: '</a:t>
            </a:r>
            <a:r>
              <a:rPr kumimoji="1" lang="en-US" altLang="ko-KR" sz="2300" b="1" dirty="0" err="1"/>
              <a:t>hello,world</a:t>
            </a:r>
            <a:r>
              <a:rPr kumimoji="1" lang="en-US" altLang="ko-KR" sz="2300" b="1" dirty="0"/>
              <a:t>' </a:t>
            </a:r>
            <a:r>
              <a:rPr kumimoji="1" lang="ko-KR" altLang="en-US" sz="2300" b="1" dirty="0"/>
              <a:t>에서 콤마 기호가 구분자로서 역할 수행</a:t>
            </a:r>
            <a:endParaRPr kumimoji="1" lang="en-US" altLang="ko-KR" sz="23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algn="l"/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F8B4B9-4031-484E-BDE7-B97DF79E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66" y="3549211"/>
            <a:ext cx="3606762" cy="3935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74D732-FD52-4482-AD1C-B7F7FE3F2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66" y="4634937"/>
            <a:ext cx="2756052" cy="3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3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String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의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split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메서드 사용 예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split </a:t>
            </a:r>
            <a:r>
              <a:rPr kumimoji="1" lang="ko-KR" altLang="en-US" sz="1800" b="1" dirty="0"/>
              <a:t>함수는 </a:t>
            </a:r>
            <a:r>
              <a:rPr kumimoji="1" lang="en-US" altLang="ko-KR" sz="1800" b="1" dirty="0"/>
              <a:t>string </a:t>
            </a:r>
            <a:r>
              <a:rPr kumimoji="1" lang="ko-KR" altLang="en-US" sz="1800" b="1" dirty="0"/>
              <a:t>타입 매개변수를 </a:t>
            </a:r>
            <a:r>
              <a:rPr kumimoji="1" lang="en-US" altLang="ko-KR" sz="1800" b="1" dirty="0"/>
              <a:t>string[] </a:t>
            </a:r>
            <a:r>
              <a:rPr kumimoji="1" lang="ko-KR" altLang="en-US" sz="1800" b="1" dirty="0"/>
              <a:t>타입 배열로 바꿔주는 함수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다음은 </a:t>
            </a:r>
            <a:r>
              <a:rPr kumimoji="1" lang="en-US" altLang="ko-KR" sz="1800" b="1" dirty="0"/>
              <a:t>split </a:t>
            </a:r>
            <a:r>
              <a:rPr kumimoji="1" lang="ko-KR" altLang="en-US" sz="1800" b="1" dirty="0"/>
              <a:t>함수의 테스트 결과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0D877D-6BD0-43D8-BCD7-231AD97F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27" y="2459264"/>
            <a:ext cx="7570273" cy="741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D080FE-DF3A-4F33-B13A-771A9E7F2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15" y="4092738"/>
            <a:ext cx="7570273" cy="192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String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의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join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메서드 사용 예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join </a:t>
            </a:r>
            <a:r>
              <a:rPr kumimoji="1" lang="ko-KR" altLang="en-US" sz="1800" b="1" dirty="0"/>
              <a:t>함수는 </a:t>
            </a:r>
            <a:r>
              <a:rPr kumimoji="1" lang="en-US" altLang="ko-KR" sz="1800" b="1" dirty="0"/>
              <a:t>string[] </a:t>
            </a:r>
            <a:r>
              <a:rPr kumimoji="1" lang="ko-KR" altLang="en-US" sz="1800" b="1" dirty="0"/>
              <a:t>타입 매개변수를 </a:t>
            </a:r>
            <a:r>
              <a:rPr kumimoji="1" lang="en-US" altLang="ko-KR" sz="1800" b="1" dirty="0"/>
              <a:t>string</a:t>
            </a:r>
            <a:r>
              <a:rPr kumimoji="1" lang="ko-KR" altLang="en-US" sz="1800" b="1" dirty="0"/>
              <a:t>타입으로 바꿔주는 함수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다음은 </a:t>
            </a:r>
            <a:r>
              <a:rPr kumimoji="1" lang="en-US" altLang="ko-KR" sz="1800" b="1" dirty="0"/>
              <a:t>join </a:t>
            </a:r>
            <a:r>
              <a:rPr kumimoji="1" lang="ko-KR" altLang="en-US" sz="1800" b="1" dirty="0"/>
              <a:t>함수의 테스트 결과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9B31AF-A7A8-4FE0-BD7D-E4764329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2354242"/>
            <a:ext cx="8327300" cy="1121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105C6D-50D4-4B86-846E-9FEC53C6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253" y="4018886"/>
            <a:ext cx="8327300" cy="20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2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인덱스 연산자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(index operator)</a:t>
            </a:r>
          </a:p>
          <a:p>
            <a:pPr lvl="1"/>
            <a:r>
              <a:rPr kumimoji="1" lang="ko-KR" altLang="en-US" sz="1800" b="1" dirty="0"/>
              <a:t>배열에 담긴 특정 위치의 아이템 값을 꺼내거나 설정할 때 사용하는 연산자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배열</a:t>
            </a:r>
            <a:r>
              <a:rPr kumimoji="1" lang="en-US" altLang="ko-KR" sz="1800" b="1" dirty="0"/>
              <a:t>[</a:t>
            </a:r>
            <a:r>
              <a:rPr kumimoji="1" lang="ko-KR" altLang="en-US" sz="1800" b="1" dirty="0"/>
              <a:t>인덱스</a:t>
            </a:r>
            <a:r>
              <a:rPr kumimoji="1" lang="en-US" altLang="ko-KR" sz="1800" b="1" dirty="0"/>
              <a:t>]' </a:t>
            </a:r>
            <a:r>
              <a:rPr kumimoji="1" lang="ko-KR" altLang="en-US" sz="1800" b="1" dirty="0"/>
              <a:t>형태로 사용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03</a:t>
            </a:r>
            <a:r>
              <a:rPr kumimoji="1" lang="ko-KR" altLang="en-US" sz="1800" b="1" dirty="0"/>
              <a:t>번 줄에서 </a:t>
            </a:r>
            <a:r>
              <a:rPr kumimoji="1" lang="en-US" altLang="ko-KR" sz="1800" b="1" dirty="0"/>
              <a:t>number[index] </a:t>
            </a:r>
            <a:r>
              <a:rPr kumimoji="1" lang="ko-KR" altLang="en-US" sz="1800" b="1" dirty="0"/>
              <a:t>형태로 아이템의 값을 얻고 있음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362550-DE9E-497A-ABB2-EC908115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16" y="3209226"/>
            <a:ext cx="7570273" cy="18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52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배열에 적용하는 비구조화 할당 구문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비구조화 할당</a:t>
            </a:r>
            <a:r>
              <a:rPr kumimoji="1" lang="en-US" altLang="ko-KR" sz="1800" b="1" dirty="0"/>
              <a:t>(destructuring assignment) </a:t>
            </a:r>
            <a:r>
              <a:rPr kumimoji="1" lang="ko-KR" altLang="en-US" sz="1800" b="1" dirty="0"/>
              <a:t>구문은 배열에도 적용할 수 있음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코드의 </a:t>
            </a:r>
            <a:r>
              <a:rPr kumimoji="1" lang="en-US" altLang="ko-KR" sz="1800" b="1" dirty="0"/>
              <a:t>02</a:t>
            </a:r>
            <a:r>
              <a:rPr kumimoji="1" lang="ko-KR" altLang="en-US" sz="1800" b="1" dirty="0"/>
              <a:t>번 째 줄은 첫째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둘째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세째 아이템 값을 비구조화 할당 구문으로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나머지는 잔여 연산자 구문으로 얻고 있음 </a:t>
            </a:r>
            <a:r>
              <a:rPr kumimoji="1" lang="en-US" altLang="ko-KR" sz="1800" b="1" dirty="0"/>
              <a:t> </a:t>
            </a: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81E4B8-AD32-42C9-99E7-3122C6D2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19" y="3046500"/>
            <a:ext cx="8327300" cy="14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49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배열에</a:t>
            </a: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적용하는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for...in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문</a:t>
            </a:r>
          </a:p>
          <a:p>
            <a:pPr lvl="1"/>
            <a:r>
              <a:rPr kumimoji="1" lang="en-US" altLang="ko-KR" sz="1800" b="1" dirty="0"/>
              <a:t>esnext</a:t>
            </a:r>
            <a:r>
              <a:rPr kumimoji="1" lang="ko-KR" altLang="en-US" sz="1800" b="1" dirty="0"/>
              <a:t>는 다음처럼 사용하는 </a:t>
            </a:r>
            <a:r>
              <a:rPr kumimoji="1" lang="en-US" altLang="ko-KR" sz="1800" b="1" dirty="0"/>
              <a:t>for...in </a:t>
            </a:r>
            <a:r>
              <a:rPr kumimoji="1" lang="ko-KR" altLang="en-US" sz="1800" b="1" dirty="0"/>
              <a:t>문을 제공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자바스크립트에서 배열은 객체이므로</a:t>
            </a:r>
            <a:r>
              <a:rPr kumimoji="1" lang="en-US" altLang="ko-KR" sz="1800" b="1" dirty="0"/>
              <a:t>, for...in</a:t>
            </a:r>
            <a:r>
              <a:rPr kumimoji="1" lang="ko-KR" altLang="en-US" sz="1800" b="1" dirty="0"/>
              <a:t> 문은 배열에도 적용할 수 있음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배열에 </a:t>
            </a:r>
            <a:r>
              <a:rPr kumimoji="1" lang="en-US" altLang="ko-KR" sz="1800" b="1" dirty="0"/>
              <a:t>for...in </a:t>
            </a:r>
            <a:r>
              <a:rPr kumimoji="1" lang="ko-KR" altLang="en-US" sz="1800" b="1" dirty="0"/>
              <a:t>문을 적용한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22B24D-53DE-4F5E-A1B1-4A28DE6E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25" y="4036420"/>
            <a:ext cx="6256424" cy="18061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7C2F8E-F208-41F3-8D52-5B3B532DC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23" y="2379185"/>
            <a:ext cx="1544555" cy="84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객체에 적용하는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for...in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문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자바스크립트는 </a:t>
            </a:r>
            <a:r>
              <a:rPr kumimoji="1" lang="en-US" altLang="ko-KR" sz="1800" b="1" dirty="0"/>
              <a:t>Object.keys </a:t>
            </a:r>
            <a:r>
              <a:rPr kumimoji="1" lang="ko-KR" altLang="en-US" sz="1800" b="1" dirty="0"/>
              <a:t>메서드를 제공하여 객체가 가지고 있는 속성 이름들을 얻을 수 있게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Object.keys</a:t>
            </a:r>
            <a:r>
              <a:rPr kumimoji="1" lang="ko-KR" altLang="en-US" sz="1800" b="1" dirty="0"/>
              <a:t>를 사용하여 </a:t>
            </a:r>
            <a:r>
              <a:rPr kumimoji="1" lang="en-US" altLang="ko-KR" sz="1800" b="1" dirty="0"/>
              <a:t>jack </a:t>
            </a:r>
            <a:r>
              <a:rPr kumimoji="1" lang="ko-KR" altLang="en-US" sz="1800" b="1" dirty="0"/>
              <a:t>객체의 </a:t>
            </a:r>
            <a:r>
              <a:rPr kumimoji="1" lang="en-US" altLang="ko-KR" sz="1800" b="1" dirty="0"/>
              <a:t>name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age </a:t>
            </a:r>
            <a:r>
              <a:rPr kumimoji="1" lang="ko-KR" altLang="en-US" sz="1800" b="1" dirty="0"/>
              <a:t>속성이름을 얻어 내고 있음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for..in</a:t>
            </a:r>
            <a:r>
              <a:rPr kumimoji="1" lang="ko-KR" altLang="en-US" sz="1800" b="1" dirty="0"/>
              <a:t> 문을 객체에 적용하면 객체가 가지는 속성 이름들을 얻을 수 있음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for..in </a:t>
            </a:r>
            <a:r>
              <a:rPr kumimoji="1" lang="ko-KR" altLang="en-US" sz="1800" b="1" dirty="0"/>
              <a:t>문을 객체에 적용하여 객체의 속성 이름들을 얻고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1B1CE2-7290-49AB-8711-06850290E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73" y="2697304"/>
            <a:ext cx="4768681" cy="4619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28706E-064B-4BD5-AD1C-D54555144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73" y="4410641"/>
            <a:ext cx="3786319" cy="9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0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객체에 적용하는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for...</a:t>
            </a:r>
            <a:r>
              <a:rPr kumimoji="1" lang="en-US" altLang="ko-KR" sz="2000" dirty="0">
                <a:solidFill>
                  <a:srgbClr val="007EC5"/>
                </a:solidFill>
              </a:rPr>
              <a:t>in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문 사용시 주의할 점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타입스크립트 </a:t>
            </a:r>
            <a:r>
              <a:rPr kumimoji="1" lang="en-US" altLang="ko-KR" sz="1800" b="1" dirty="0"/>
              <a:t>4 </a:t>
            </a:r>
            <a:r>
              <a:rPr kumimoji="1" lang="ko-KR" altLang="en-US" sz="1800" b="1" dirty="0"/>
              <a:t>버전에서는 객체</a:t>
            </a:r>
            <a:r>
              <a:rPr kumimoji="1" lang="en-US" altLang="ko-KR" sz="1800" b="1" dirty="0"/>
              <a:t>[</a:t>
            </a:r>
            <a:r>
              <a:rPr kumimoji="1" lang="ko-KR" altLang="en-US" sz="1800" b="1" dirty="0"/>
              <a:t>속성이름</a:t>
            </a:r>
            <a:r>
              <a:rPr kumimoji="1" lang="en-US" altLang="ko-KR" sz="1800" b="1" dirty="0"/>
              <a:t>] </a:t>
            </a:r>
            <a:r>
              <a:rPr kumimoji="1" lang="ko-KR" altLang="en-US" sz="1800" b="1" dirty="0"/>
              <a:t>형태로 사용하는 경우 다음 </a:t>
            </a:r>
            <a:r>
              <a:rPr kumimoji="1" lang="en-US" altLang="ko-KR" sz="1800" b="1" dirty="0"/>
              <a:t>TS7053 </a:t>
            </a:r>
            <a:r>
              <a:rPr kumimoji="1" lang="ko-KR" altLang="en-US" sz="1800" b="1" dirty="0"/>
              <a:t>오류 발생</a:t>
            </a:r>
            <a:endParaRPr kumimoji="1" lang="en-US" altLang="ko-KR" sz="1800" b="1" dirty="0"/>
          </a:p>
          <a:p>
            <a:pPr lvl="1"/>
            <a:endParaRPr kumimoji="1" lang="en-US" altLang="ko-KR" sz="1800" b="1" dirty="0">
              <a:solidFill>
                <a:srgbClr val="007EC5"/>
              </a:solidFill>
            </a:endParaRPr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r>
              <a:rPr kumimoji="1" lang="en-US" altLang="ko-KR" sz="1800" b="1" dirty="0"/>
              <a:t>TS7053 </a:t>
            </a:r>
            <a:r>
              <a:rPr kumimoji="1" lang="ko-KR" altLang="en-US" sz="1800" b="1" dirty="0"/>
              <a:t>오류는 다음처럼 객체의 타입을 색인 가능 타입으로 구현하거나</a:t>
            </a:r>
            <a:r>
              <a:rPr kumimoji="1" lang="en-US" altLang="ko-KR" sz="1800" b="1" dirty="0"/>
              <a:t>,</a:t>
            </a:r>
            <a:r>
              <a:rPr kumimoji="1" lang="ko-KR" altLang="en-US" sz="1800" b="1" dirty="0"/>
              <a:t> 타입스크립트가 기본 제공하는 </a:t>
            </a:r>
            <a:r>
              <a:rPr kumimoji="1" lang="en-US" altLang="ko-KR" sz="1800" b="1" dirty="0"/>
              <a:t>Record </a:t>
            </a:r>
            <a:r>
              <a:rPr kumimoji="1" lang="ko-KR" altLang="en-US" sz="1800" b="1" dirty="0"/>
              <a:t>타입을 사용하여 객체의 타입을 만들면 해결 할 수 있음</a:t>
            </a:r>
            <a:endParaRPr kumimoji="1" lang="en-US" altLang="ko-KR" sz="1800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17D19B-2FAF-4C20-883F-917F9E38C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57" y="2354263"/>
            <a:ext cx="5959224" cy="3903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A33F4E-1A8B-4EE2-97F0-1F4B1EAA6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181" y="2354263"/>
            <a:ext cx="4397855" cy="2407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53B994-3FC9-44A9-A611-13C5684C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551" y="4215591"/>
            <a:ext cx="8327300" cy="107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0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알아 두셔야 할 사항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책은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타입스크립트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3.7.4</a:t>
            </a:r>
            <a:r>
              <a:rPr kumimoji="1" lang="ko-KR" altLang="en-US" sz="2000" dirty="0">
                <a:solidFill>
                  <a:srgbClr val="007EC5"/>
                </a:solidFill>
              </a:rPr>
              <a:t>를 기준으로 만들어 졌지만</a:t>
            </a:r>
            <a:r>
              <a:rPr kumimoji="1" lang="en-US" altLang="ko-KR" sz="2000" dirty="0">
                <a:solidFill>
                  <a:srgbClr val="007EC5"/>
                </a:solidFill>
              </a:rPr>
              <a:t>, </a:t>
            </a:r>
            <a:r>
              <a:rPr kumimoji="1" lang="ko-KR" altLang="en-US" sz="2000" dirty="0">
                <a:solidFill>
                  <a:srgbClr val="007EC5"/>
                </a:solidFill>
              </a:rPr>
              <a:t>이 </a:t>
            </a:r>
            <a:r>
              <a:rPr kumimoji="1" lang="en-US" altLang="ko-KR" sz="2000" dirty="0">
                <a:solidFill>
                  <a:srgbClr val="007EC5"/>
                </a:solidFill>
              </a:rPr>
              <a:t>PPT</a:t>
            </a:r>
            <a:r>
              <a:rPr kumimoji="1" lang="ko-KR" altLang="en-US" sz="2000">
                <a:solidFill>
                  <a:srgbClr val="007EC5"/>
                </a:solidFill>
              </a:rPr>
              <a:t>는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4.3.5</a:t>
            </a:r>
            <a:r>
              <a:rPr kumimoji="1" lang="ko-KR" altLang="en-US" sz="2000" dirty="0">
                <a:solidFill>
                  <a:srgbClr val="007EC5"/>
                </a:solidFill>
              </a:rPr>
              <a:t>를 기준으로 작성되었습니다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이는 책 코드의 </a:t>
            </a:r>
            <a:r>
              <a:rPr kumimoji="1" lang="en-US" altLang="ko-KR" sz="2000" dirty="0">
                <a:solidFill>
                  <a:srgbClr val="007EC5"/>
                </a:solidFill>
              </a:rPr>
              <a:t>5% </a:t>
            </a:r>
            <a:r>
              <a:rPr kumimoji="1" lang="ko-KR" altLang="en-US" sz="2000" dirty="0">
                <a:solidFill>
                  <a:srgbClr val="007EC5"/>
                </a:solidFill>
              </a:rPr>
              <a:t>정도가 타입스크립트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에서 정상적으로 컴파일 되지 않기 때문입니다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PPT </a:t>
            </a:r>
            <a:r>
              <a:rPr kumimoji="1" lang="ko-KR" altLang="en-US" sz="2000" dirty="0">
                <a:solidFill>
                  <a:srgbClr val="007EC5"/>
                </a:solidFill>
              </a:rPr>
              <a:t>내용 중 비주얼 스튜디오 코드 화면을 캡쳐 한 것은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들 대상으로 코드가 변한 것을 반영한 것이고</a:t>
            </a:r>
            <a:r>
              <a:rPr kumimoji="1" lang="en-US" altLang="ko-KR" sz="2000" dirty="0">
                <a:solidFill>
                  <a:srgbClr val="007EC5"/>
                </a:solidFill>
              </a:rPr>
              <a:t>, PDF</a:t>
            </a:r>
            <a:r>
              <a:rPr kumimoji="1" lang="ko-KR" altLang="en-US" sz="2000" dirty="0">
                <a:solidFill>
                  <a:srgbClr val="007EC5"/>
                </a:solidFill>
              </a:rPr>
              <a:t>를 캡처한 것은 책의 코드가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에서도 정상적으로 컴파일 된다는 것을 반영한 것입니다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타입스크립트는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 내용에 매우 민감합니다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그리고 </a:t>
            </a:r>
            <a:r>
              <a:rPr kumimoji="1" lang="en-US" altLang="ko-KR" sz="2000" dirty="0">
                <a:solidFill>
                  <a:srgbClr val="007EC5"/>
                </a:solidFill>
              </a:rPr>
              <a:t>tsc --init</a:t>
            </a:r>
            <a:r>
              <a:rPr kumimoji="1" lang="ko-KR" altLang="en-US" sz="2000" dirty="0">
                <a:solidFill>
                  <a:srgbClr val="007EC5"/>
                </a:solidFill>
              </a:rPr>
              <a:t>으로 생성된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파일은 가장 엄격하게 코드를 컴파일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이는 버그가 있는 자바스크립트 코드들을 컴파일 시점에서 잡아주게 하기 위해서 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이에 따라 가능한 이</a:t>
            </a: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책의 </a:t>
            </a:r>
            <a:r>
              <a:rPr kumimoji="1" lang="en-US" altLang="ko-KR" sz="2000" dirty="0">
                <a:solidFill>
                  <a:srgbClr val="007EC5"/>
                </a:solidFill>
              </a:rPr>
              <a:t>02-2</a:t>
            </a:r>
            <a:r>
              <a:rPr kumimoji="1" lang="ko-KR" altLang="en-US" sz="2000" dirty="0">
                <a:solidFill>
                  <a:srgbClr val="007EC5"/>
                </a:solidFill>
              </a:rPr>
              <a:t>절에 기술된 타입스크립트 초보자용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파일을 사용하시기 바랍니다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25801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for...of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문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esnext</a:t>
            </a:r>
            <a:r>
              <a:rPr kumimoji="1" lang="ko-KR" altLang="en-US" sz="1800" b="1" dirty="0"/>
              <a:t>는 다음처럼 </a:t>
            </a:r>
            <a:r>
              <a:rPr kumimoji="1" lang="en-US" altLang="ko-KR" sz="1800" b="1" dirty="0" err="1"/>
              <a:t>for..of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구문을 제공</a:t>
            </a:r>
            <a:endParaRPr kumimoji="1" lang="en-US" altLang="ko-KR" sz="1800" b="1" dirty="0"/>
          </a:p>
          <a:p>
            <a:pPr marL="457200" lvl="1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  <a:p>
            <a:pPr lvl="1"/>
            <a:r>
              <a:rPr kumimoji="1" lang="ko-KR" altLang="en-US" sz="1800" dirty="0">
                <a:solidFill>
                  <a:schemeClr val="accent2"/>
                </a:solidFill>
              </a:rPr>
              <a:t>단 </a:t>
            </a:r>
            <a:r>
              <a:rPr kumimoji="1" lang="en-US" altLang="ko-KR" sz="1800" dirty="0">
                <a:solidFill>
                  <a:schemeClr val="accent2"/>
                </a:solidFill>
              </a:rPr>
              <a:t>for..of </a:t>
            </a:r>
            <a:r>
              <a:rPr kumimoji="1" lang="ko-KR" altLang="en-US" sz="1800" dirty="0">
                <a:solidFill>
                  <a:schemeClr val="accent2"/>
                </a:solidFill>
              </a:rPr>
              <a:t>구문을 객체에 적용할 때는 </a:t>
            </a:r>
            <a:r>
              <a:rPr kumimoji="1" lang="en-US" altLang="ko-KR" sz="1800" dirty="0">
                <a:solidFill>
                  <a:schemeClr val="accent2"/>
                </a:solidFill>
              </a:rPr>
              <a:t>06</a:t>
            </a:r>
            <a:r>
              <a:rPr kumimoji="1" lang="ko-KR" altLang="en-US" sz="1800" dirty="0">
                <a:solidFill>
                  <a:schemeClr val="accent2"/>
                </a:solidFill>
              </a:rPr>
              <a:t>장에서 설명하는 반복기 제공자</a:t>
            </a:r>
            <a:r>
              <a:rPr kumimoji="1" lang="en-US" altLang="ko-KR" sz="1800" dirty="0">
                <a:solidFill>
                  <a:schemeClr val="accent2"/>
                </a:solidFill>
              </a:rPr>
              <a:t>(iterable) </a:t>
            </a:r>
            <a:r>
              <a:rPr kumimoji="1" lang="ko-KR" altLang="en-US" sz="1800" dirty="0">
                <a:solidFill>
                  <a:schemeClr val="accent2"/>
                </a:solidFill>
              </a:rPr>
              <a:t>기능이 구현되어 있어야 하며</a:t>
            </a:r>
            <a:r>
              <a:rPr kumimoji="1" lang="en-US" altLang="ko-KR" sz="1800" dirty="0">
                <a:solidFill>
                  <a:schemeClr val="accent2"/>
                </a:solidFill>
              </a:rPr>
              <a:t>, </a:t>
            </a:r>
            <a:r>
              <a:rPr kumimoji="1" lang="ko-KR" altLang="en-US" sz="1800" dirty="0">
                <a:solidFill>
                  <a:schemeClr val="accent2"/>
                </a:solidFill>
              </a:rPr>
              <a:t>구현 안된 경우 </a:t>
            </a:r>
            <a:r>
              <a:rPr kumimoji="1" lang="en-US" altLang="ko-KR" sz="1800" dirty="0">
                <a:solidFill>
                  <a:schemeClr val="accent2"/>
                </a:solidFill>
              </a:rPr>
              <a:t>'Record&lt;string, any&gt;' </a:t>
            </a:r>
            <a:r>
              <a:rPr kumimoji="1" lang="ko-KR" altLang="en-US" sz="1800" dirty="0">
                <a:solidFill>
                  <a:schemeClr val="accent2"/>
                </a:solidFill>
              </a:rPr>
              <a:t>형식에는 반복기를 반환하는 </a:t>
            </a:r>
            <a:r>
              <a:rPr kumimoji="1" lang="en-US" altLang="ko-KR" sz="1800" dirty="0">
                <a:solidFill>
                  <a:schemeClr val="accent2"/>
                </a:solidFill>
              </a:rPr>
              <a:t>'[Symbol.iterator]()' </a:t>
            </a:r>
            <a:r>
              <a:rPr kumimoji="1" lang="ko-KR" altLang="en-US" sz="1800" dirty="0">
                <a:solidFill>
                  <a:schemeClr val="accent2"/>
                </a:solidFill>
              </a:rPr>
              <a:t>메서드가 있어야 합니다</a:t>
            </a:r>
            <a:r>
              <a:rPr kumimoji="1" lang="en-US" altLang="ko-KR" sz="1800" dirty="0">
                <a:solidFill>
                  <a:schemeClr val="accent2"/>
                </a:solidFill>
              </a:rPr>
              <a:t>.'</a:t>
            </a:r>
            <a:r>
              <a:rPr kumimoji="1" lang="ko-KR" altLang="en-US" sz="1800" dirty="0">
                <a:solidFill>
                  <a:schemeClr val="accent2"/>
                </a:solidFill>
              </a:rPr>
              <a:t>라는 오류 발생</a:t>
            </a:r>
            <a:endParaRPr kumimoji="1" lang="en-US" altLang="ko-KR" sz="1800" dirty="0">
              <a:solidFill>
                <a:schemeClr val="accent2"/>
              </a:solidFill>
            </a:endParaRPr>
          </a:p>
          <a:p>
            <a:pPr lvl="1"/>
            <a:endParaRPr kumimoji="1" lang="en-US" altLang="ko-KR" sz="1800" dirty="0">
              <a:solidFill>
                <a:schemeClr val="accent2"/>
              </a:solidFill>
            </a:endParaRPr>
          </a:p>
          <a:p>
            <a:pPr lvl="1"/>
            <a:r>
              <a:rPr kumimoji="1" lang="ko-KR" altLang="en-US" sz="1800" dirty="0"/>
              <a:t>다음 코드는 배열에 </a:t>
            </a:r>
            <a:r>
              <a:rPr kumimoji="1" lang="en-US" altLang="ko-KR" sz="1800" dirty="0"/>
              <a:t>for..of </a:t>
            </a:r>
            <a:r>
              <a:rPr kumimoji="1" lang="ko-KR" altLang="en-US" sz="1800" dirty="0"/>
              <a:t>구문을 적용한 예</a:t>
            </a:r>
            <a:endParaRPr kumimoji="1" lang="en-US" altLang="ko-KR" sz="1800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11BFDA-9E0F-4327-9400-9F103749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746" y="2306746"/>
            <a:ext cx="2021607" cy="8387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C77CDC-7F46-4FBA-B017-C58EFC34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944" y="4970888"/>
            <a:ext cx="7570273" cy="101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62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배열과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제네릭 타입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(generic type)</a:t>
            </a:r>
          </a:p>
          <a:p>
            <a:pPr lvl="1"/>
            <a:r>
              <a:rPr kumimoji="1" lang="ko-KR" altLang="en-US" sz="1800" b="1" dirty="0"/>
              <a:t>아이템 타입을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라고 할 때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배열의 타입은 </a:t>
            </a:r>
            <a:r>
              <a:rPr kumimoji="1" lang="en-US" altLang="ko-KR" sz="1800" b="1" dirty="0"/>
              <a:t>T[] </a:t>
            </a:r>
            <a:r>
              <a:rPr kumimoji="1" lang="ko-KR" altLang="en-US" sz="1800" b="1" dirty="0"/>
              <a:t>가 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배열의 길이는 다음처럼 </a:t>
            </a:r>
            <a:r>
              <a:rPr kumimoji="1" lang="en-US" altLang="ko-KR" sz="1800" b="1" dirty="0"/>
              <a:t>Array </a:t>
            </a:r>
            <a:r>
              <a:rPr kumimoji="1" lang="ko-KR" altLang="en-US" sz="1800" b="1" dirty="0"/>
              <a:t>타입 객체의 </a:t>
            </a:r>
            <a:r>
              <a:rPr kumimoji="1" lang="en-US" altLang="ko-KR" sz="1800" b="1" dirty="0"/>
              <a:t>length </a:t>
            </a:r>
            <a:r>
              <a:rPr kumimoji="1" lang="ko-KR" altLang="en-US" sz="1800" b="1" dirty="0"/>
              <a:t>속성으로 얻을 수 있음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그런데 컴파일러는 심볼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가 어떤 의미로 사용되었는지 현재 모름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심볼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가 타입이라는 의미로 </a:t>
            </a:r>
            <a:r>
              <a:rPr kumimoji="1" lang="en-US" altLang="ko-KR" sz="1800" b="1" dirty="0"/>
              <a:t>&lt;T&gt;</a:t>
            </a:r>
            <a:r>
              <a:rPr kumimoji="1" lang="ko-KR" altLang="en-US" sz="1800" b="1" dirty="0"/>
              <a:t>를 함수 앞에 붙이고 있음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제네릭 타입</a:t>
            </a:r>
            <a:r>
              <a:rPr kumimoji="1" lang="en-US" altLang="ko-KR" sz="1800" b="1" dirty="0"/>
              <a:t> - number[], string[] </a:t>
            </a:r>
            <a:r>
              <a:rPr kumimoji="1" lang="ko-KR" altLang="en-US" sz="1800" b="1" dirty="0"/>
              <a:t>처럼 특정 타입을 사용하는 것이 아니라 </a:t>
            </a:r>
            <a:r>
              <a:rPr kumimoji="1" lang="en-US" altLang="ko-KR" sz="1800" b="1" dirty="0"/>
              <a:t>T[]</a:t>
            </a:r>
            <a:r>
              <a:rPr kumimoji="1" lang="ko-KR" altLang="en-US" sz="1800" b="1" dirty="0"/>
              <a:t>처럼 타입을 특정하지 않고 변수처럼 사용하는 타입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7C4151-04BA-424D-B7E0-32C905A66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49" y="2717856"/>
            <a:ext cx="4903473" cy="3709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BBF69B-9832-41BB-B797-EBD45B40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143" y="4367203"/>
            <a:ext cx="6256424" cy="8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30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r>
              <a:rPr kumimoji="1" lang="ko-KR" altLang="en-US" sz="2200" dirty="0"/>
              <a:t>함수에 제네릭 타입이 적용된 예</a:t>
            </a:r>
            <a:endParaRPr kumimoji="1" lang="en-US" altLang="ko-KR" sz="2000" dirty="0"/>
          </a:p>
          <a:p>
            <a:pPr lvl="1"/>
            <a:r>
              <a:rPr kumimoji="1" lang="ko-KR" altLang="en-US" sz="1800" b="1" dirty="0"/>
              <a:t>제네릭 타입으로 구현된 다음 </a:t>
            </a:r>
            <a:r>
              <a:rPr kumimoji="1" lang="en-US" altLang="ko-KR" sz="1800" b="1" dirty="0"/>
              <a:t>arrayLength, isEmpty </a:t>
            </a:r>
            <a:r>
              <a:rPr kumimoji="1" lang="ko-KR" altLang="en-US" sz="1800" b="1" dirty="0"/>
              <a:t>함수는 </a:t>
            </a:r>
            <a:r>
              <a:rPr kumimoji="1" lang="en-US" altLang="ko-KR" sz="1800" b="1" dirty="0"/>
              <a:t>08~14</a:t>
            </a:r>
            <a:r>
              <a:rPr kumimoji="1" lang="ko-KR" altLang="en-US" sz="1800" b="1" dirty="0"/>
              <a:t>번 줄에서 보듯 다양한 타입의 배열에 모두 적용하 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DCC4C9-5564-4895-8389-EAE22B6B2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94" y="2717210"/>
            <a:ext cx="5288514" cy="33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90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 lnSpcReduction="10000"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타입 매개변수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(type parameter)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1800" b="1" dirty="0"/>
              <a:t>다음 코드 </a:t>
            </a:r>
            <a:r>
              <a:rPr kumimoji="1" lang="en-US" altLang="ko-KR" sz="1800" b="1" dirty="0"/>
              <a:t>01</a:t>
            </a:r>
            <a:r>
              <a:rPr kumimoji="1" lang="ko-KR" altLang="en-US" sz="1800" b="1" dirty="0"/>
              <a:t>줄의 </a:t>
            </a:r>
            <a:r>
              <a:rPr kumimoji="1" lang="en-US" altLang="ko-KR" sz="1800" b="1" dirty="0"/>
              <a:t>identity</a:t>
            </a:r>
            <a:r>
              <a:rPr kumimoji="1" lang="ko-KR" altLang="en-US" sz="1800" b="1" dirty="0"/>
              <a:t>는 제네릭 타입 함수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이 때 </a:t>
            </a:r>
            <a:r>
              <a:rPr kumimoji="1" lang="en-US" altLang="ko-KR" sz="1800" b="1" dirty="0"/>
              <a:t>&lt;T&gt;</a:t>
            </a:r>
            <a:r>
              <a:rPr kumimoji="1" lang="ko-KR" altLang="en-US" sz="1800" b="1" dirty="0"/>
              <a:t>부분의 타입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를 타입 매개변수라고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타입 매개변수라는 이름은 타입 임에도 마치 매개변수처럼 사용하는 것에서 유래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코드의 </a:t>
            </a:r>
            <a:r>
              <a:rPr kumimoji="1" lang="en-US" altLang="ko-KR" sz="1800" b="1" dirty="0"/>
              <a:t>03</a:t>
            </a:r>
            <a:r>
              <a:rPr kumimoji="1" lang="ko-KR" altLang="en-US" sz="1800" b="1" dirty="0"/>
              <a:t>번 줄은 </a:t>
            </a:r>
            <a:r>
              <a:rPr kumimoji="1" lang="en-US" altLang="ko-KR" sz="1800" b="1" dirty="0"/>
              <a:t>identity&lt;boolean&gt;</a:t>
            </a:r>
            <a:r>
              <a:rPr kumimoji="1" lang="ko-KR" altLang="en-US" sz="1800" b="1" dirty="0"/>
              <a:t>의 형태로 타입 매개변수에 </a:t>
            </a:r>
            <a:r>
              <a:rPr kumimoji="1" lang="en-US" altLang="ko-KR" sz="1800" b="1" dirty="0"/>
              <a:t>boolean</a:t>
            </a:r>
            <a:r>
              <a:rPr kumimoji="1" lang="ko-KR" altLang="en-US" sz="1800" b="1" dirty="0"/>
              <a:t>을 적용하고 있음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제네릭 타입에서의 타입 추론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컴파일러는 타입 매개변수가 생략된 경우 매개변수의 타입으로 부터 타입 매개변수를 추론함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앞 코드 </a:t>
            </a:r>
            <a:r>
              <a:rPr kumimoji="1" lang="en-US" altLang="ko-KR" sz="1800" b="1" dirty="0"/>
              <a:t>04</a:t>
            </a:r>
            <a:r>
              <a:rPr kumimoji="1" lang="ko-KR" altLang="en-US" sz="1800" b="1" dirty="0"/>
              <a:t>번 줄은 타입 매개 변수가 생략되었지만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컴파일러는 </a:t>
            </a:r>
            <a:r>
              <a:rPr kumimoji="1" lang="en-US" altLang="ko-KR" sz="1800" b="1" dirty="0"/>
              <a:t>true </a:t>
            </a:r>
            <a:r>
              <a:rPr kumimoji="1" lang="ko-KR" altLang="en-US" sz="1800" b="1" dirty="0"/>
              <a:t>매개변수로 부터 </a:t>
            </a:r>
            <a:r>
              <a:rPr kumimoji="1" lang="en-US" altLang="ko-KR" sz="1800" b="1" dirty="0"/>
              <a:t>boolean </a:t>
            </a:r>
            <a:r>
              <a:rPr kumimoji="1" lang="ko-KR" altLang="en-US" sz="1800" b="1" dirty="0"/>
              <a:t>타입이 타입 매개변수라고 추론함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2B2367-7FBA-471B-8916-DFC267A4B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39" y="3197107"/>
            <a:ext cx="5687658" cy="143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17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제네릭 함수의 함수 시그니처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제네릭 함수도 함수 임으로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일반 함수처럼 함수 시그니처가 존재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제네릭 함수 시그니처 만들기</a:t>
            </a:r>
            <a:endParaRPr kumimoji="1" lang="en-US" altLang="ko-KR" sz="1800" b="1" dirty="0"/>
          </a:p>
          <a:p>
            <a:pPr lvl="2"/>
            <a:r>
              <a:rPr kumimoji="1" lang="en-US" altLang="ko-KR" sz="1600" b="1" dirty="0"/>
              <a:t>step 1. </a:t>
            </a:r>
            <a:r>
              <a:rPr kumimoji="1" lang="ko-KR" altLang="en-US" sz="1600" b="1" dirty="0"/>
              <a:t>매개변수 </a:t>
            </a:r>
            <a:r>
              <a:rPr kumimoji="1" lang="en-US" altLang="ko-KR" sz="1600" b="1" dirty="0" err="1"/>
              <a:t>arg</a:t>
            </a:r>
            <a:r>
              <a:rPr kumimoji="1" lang="ko-KR" altLang="en-US" sz="1600" b="1" dirty="0"/>
              <a:t>의 타입이 </a:t>
            </a:r>
            <a:r>
              <a:rPr kumimoji="1" lang="en-US" altLang="ko-KR" sz="1600" b="1" dirty="0"/>
              <a:t>T</a:t>
            </a:r>
            <a:r>
              <a:rPr kumimoji="1" lang="ko-KR" altLang="en-US" sz="1600" b="1" dirty="0"/>
              <a:t>라고 가정 </a:t>
            </a:r>
            <a:r>
              <a:rPr kumimoji="1" lang="en-US" altLang="ko-KR" sz="1600" b="1" dirty="0"/>
              <a:t>- &lt;T&gt;(</a:t>
            </a:r>
            <a:r>
              <a:rPr kumimoji="1" lang="en-US" altLang="ko-KR" sz="1600" b="1" dirty="0" err="1"/>
              <a:t>arg</a:t>
            </a:r>
            <a:r>
              <a:rPr kumimoji="1" lang="en-US" altLang="ko-KR" sz="1600" b="1" dirty="0"/>
              <a:t>: T) =&gt; void</a:t>
            </a:r>
          </a:p>
          <a:p>
            <a:pPr lvl="2"/>
            <a:r>
              <a:rPr kumimoji="1" lang="en-US" altLang="ko-KR" sz="1600" b="1" dirty="0"/>
              <a:t>step</a:t>
            </a:r>
            <a:r>
              <a:rPr kumimoji="1" lang="ko-KR" altLang="en-US" sz="1600" b="1" dirty="0"/>
              <a:t> </a:t>
            </a:r>
            <a:r>
              <a:rPr kumimoji="1" lang="en-US" altLang="ko-KR" sz="1600" b="1" dirty="0"/>
              <a:t>2.</a:t>
            </a:r>
            <a:r>
              <a:rPr kumimoji="1" lang="ko-KR" altLang="en-US" sz="1600" b="1" dirty="0"/>
              <a:t> 함수의 반환값의 타입이 </a:t>
            </a:r>
            <a:r>
              <a:rPr kumimoji="1" lang="en-US" altLang="ko-KR" sz="1600" b="1" dirty="0"/>
              <a:t>R</a:t>
            </a:r>
            <a:r>
              <a:rPr kumimoji="1" lang="ko-KR" altLang="en-US" sz="1600" b="1" dirty="0"/>
              <a:t>이라고 가정 </a:t>
            </a:r>
            <a:r>
              <a:rPr kumimoji="1" lang="en-US" altLang="ko-KR" sz="1600" b="1" dirty="0"/>
              <a:t>- &lt;T, R&gt;(</a:t>
            </a:r>
            <a:r>
              <a:rPr kumimoji="1" lang="en-US" altLang="ko-KR" sz="1600" b="1" dirty="0" err="1"/>
              <a:t>arg</a:t>
            </a:r>
            <a:r>
              <a:rPr kumimoji="1" lang="en-US" altLang="ko-KR" sz="1600" b="1" dirty="0"/>
              <a:t>: T) =&gt; R</a:t>
            </a:r>
          </a:p>
          <a:p>
            <a:pPr lvl="2"/>
            <a:r>
              <a:rPr kumimoji="1" lang="en-US" altLang="ko-KR" sz="1600" b="1" dirty="0"/>
              <a:t>step 3. </a:t>
            </a:r>
            <a:r>
              <a:rPr kumimoji="1" lang="ko-KR" altLang="en-US" sz="1600" b="1" dirty="0"/>
              <a:t>만약 </a:t>
            </a:r>
            <a:r>
              <a:rPr kumimoji="1" lang="en-US" altLang="ko-KR" sz="1600" b="1" dirty="0"/>
              <a:t>T</a:t>
            </a:r>
            <a:r>
              <a:rPr kumimoji="1" lang="ko-KR" altLang="en-US" sz="1600" b="1" dirty="0"/>
              <a:t>와 </a:t>
            </a:r>
            <a:r>
              <a:rPr kumimoji="1" lang="en-US" altLang="ko-KR" sz="1600" b="1" dirty="0"/>
              <a:t>R</a:t>
            </a:r>
            <a:r>
              <a:rPr kumimoji="1" lang="ko-KR" altLang="en-US" sz="1600" b="1" dirty="0"/>
              <a:t>이 같은 타입이면 </a:t>
            </a:r>
            <a:r>
              <a:rPr kumimoji="1" lang="en-US" altLang="ko-KR" sz="1600" b="1" dirty="0"/>
              <a:t>R</a:t>
            </a:r>
            <a:r>
              <a:rPr kumimoji="1" lang="ko-KR" altLang="en-US" sz="1600" b="1" dirty="0"/>
              <a:t>을 </a:t>
            </a:r>
            <a:r>
              <a:rPr kumimoji="1" lang="en-US" altLang="ko-KR" sz="1600" b="1" dirty="0"/>
              <a:t>T</a:t>
            </a:r>
            <a:r>
              <a:rPr kumimoji="1" lang="ko-KR" altLang="en-US" sz="1600" b="1" dirty="0"/>
              <a:t>로 대체 </a:t>
            </a:r>
            <a:r>
              <a:rPr kumimoji="1" lang="en-US" altLang="ko-KR" sz="1600" b="1" dirty="0"/>
              <a:t>- &lt;T&gt;(</a:t>
            </a:r>
            <a:r>
              <a:rPr kumimoji="1" lang="en-US" altLang="ko-KR" sz="1600" b="1" dirty="0" err="1"/>
              <a:t>arg</a:t>
            </a:r>
            <a:r>
              <a:rPr kumimoji="1" lang="en-US" altLang="ko-KR" sz="1600" b="1" dirty="0"/>
              <a:t>: T) =&gt; T</a:t>
            </a:r>
          </a:p>
          <a:p>
            <a:pPr lvl="2"/>
            <a:r>
              <a:rPr kumimoji="1" lang="en-US" altLang="ko-KR" sz="1600" b="1" dirty="0"/>
              <a:t>step 4. </a:t>
            </a:r>
            <a:r>
              <a:rPr kumimoji="1" lang="ko-KR" altLang="en-US" sz="1600" b="1" dirty="0"/>
              <a:t>매개변수가 여럿 있는 경우 </a:t>
            </a:r>
            <a:r>
              <a:rPr kumimoji="1" lang="en-US" altLang="ko-KR" sz="1600" b="1" dirty="0"/>
              <a:t>- &lt;T, S, R&gt;(</a:t>
            </a:r>
            <a:r>
              <a:rPr kumimoji="1" lang="en-US" altLang="ko-KR" sz="1600" b="1" dirty="0" err="1"/>
              <a:t>arg1</a:t>
            </a:r>
            <a:r>
              <a:rPr kumimoji="1" lang="en-US" altLang="ko-KR" sz="1600" b="1" dirty="0"/>
              <a:t>: T, </a:t>
            </a:r>
            <a:r>
              <a:rPr kumimoji="1" lang="en-US" altLang="ko-KR" sz="1600" b="1" dirty="0" err="1"/>
              <a:t>arg2</a:t>
            </a:r>
            <a:r>
              <a:rPr kumimoji="1" lang="en-US" altLang="ko-KR" sz="1600" b="1" dirty="0"/>
              <a:t>: S) =&gt; R</a:t>
            </a:r>
          </a:p>
          <a:p>
            <a:pPr lvl="2"/>
            <a:endParaRPr kumimoji="1" lang="en-US" altLang="ko-KR" sz="1600" b="1" dirty="0"/>
          </a:p>
          <a:p>
            <a:pPr lvl="1"/>
            <a:r>
              <a:rPr kumimoji="1" lang="ko-KR" altLang="en-US" sz="1800" b="1" dirty="0">
                <a:solidFill>
                  <a:schemeClr val="accent2"/>
                </a:solidFill>
              </a:rPr>
              <a:t>주의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: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다른 언어들과 달리 타입스크립트 버전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4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에서는 매개변수 이름을 생략하면 안됨</a:t>
            </a:r>
            <a:endParaRPr kumimoji="1" lang="en-US" altLang="ko-KR" sz="1800" b="1" dirty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r>
              <a:rPr kumimoji="1" lang="en-US" altLang="ko-KR" sz="1800" b="1" dirty="0">
                <a:solidFill>
                  <a:schemeClr val="accent2"/>
                </a:solidFill>
              </a:rPr>
              <a:t>    (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즉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, &lt;T&gt;(T) =&gt; void, &lt;T, S, R&gt;(T, S) =&gt; R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형태로 제네릭 타입을 만들 수  없음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)</a:t>
            </a:r>
          </a:p>
          <a:p>
            <a:pPr lvl="1"/>
            <a:endParaRPr kumimoji="1" lang="en-US" altLang="ko-KR" sz="18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번 줄의 </a:t>
            </a:r>
            <a:r>
              <a:rPr kumimoji="1" lang="en-US" altLang="ko-KR" sz="1800" b="1" dirty="0" err="1"/>
              <a:t>IdentityType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step 3</a:t>
            </a:r>
            <a:r>
              <a:rPr kumimoji="1" lang="ko-KR" altLang="en-US" sz="1800" b="1" dirty="0"/>
              <a:t>의 결과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6651B8-97EF-498E-AD74-5889041A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61" y="5523410"/>
            <a:ext cx="6925615" cy="8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5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배열에 적용하는 전개 연산자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객체 뿐 아니라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배열에도 전개 연산자</a:t>
            </a:r>
            <a:r>
              <a:rPr kumimoji="1" lang="en-US" altLang="ko-KR" sz="1800" b="1" dirty="0"/>
              <a:t>(spread operator)</a:t>
            </a:r>
            <a:r>
              <a:rPr kumimoji="1" lang="ko-KR" altLang="en-US" sz="1800" b="1" dirty="0"/>
              <a:t>를 적용할 수 있음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 err="1"/>
              <a:t>array1</a:t>
            </a:r>
            <a:r>
              <a:rPr kumimoji="1" lang="en-US" altLang="ko-KR" sz="1800" b="1" dirty="0"/>
              <a:t>, </a:t>
            </a:r>
            <a:r>
              <a:rPr kumimoji="1" lang="en-US" altLang="ko-KR" sz="1800" b="1" dirty="0" err="1"/>
              <a:t>array2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두 개의 배열을 전개 연산자로 결합하고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새로 생성된 배열의 맨 뒤에 </a:t>
            </a:r>
            <a:r>
              <a:rPr kumimoji="1" lang="en-US" altLang="ko-KR" sz="1800" b="1" dirty="0"/>
              <a:t>4</a:t>
            </a:r>
            <a:r>
              <a:rPr kumimoji="1" lang="ko-KR" altLang="en-US" sz="1800" b="1" dirty="0"/>
              <a:t>를 추가하는 것을 구현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E9E6B2-E5CC-4C4F-B099-94830B44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18" y="3554570"/>
            <a:ext cx="8327300" cy="168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95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[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참고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]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프로그래밍 언어에서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range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의미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range</a:t>
            </a:r>
            <a:r>
              <a:rPr kumimoji="1" lang="ko-KR" altLang="en-US" sz="1800" b="1" dirty="0"/>
              <a:t> 란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코틀린과 같은 언어들은 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수</a:t>
            </a:r>
            <a:r>
              <a:rPr kumimoji="1" lang="en-US" altLang="ko-KR" sz="1800" b="1" dirty="0"/>
              <a:t>..</a:t>
            </a:r>
            <a:r>
              <a:rPr kumimoji="1" lang="ko-KR" altLang="en-US" sz="1800" b="1" dirty="0"/>
              <a:t>수</a:t>
            </a:r>
            <a:r>
              <a:rPr kumimoji="1" lang="en-US" altLang="ko-KR" sz="1800" b="1" dirty="0"/>
              <a:t>' </a:t>
            </a:r>
            <a:r>
              <a:rPr kumimoji="1" lang="ko-KR" altLang="en-US" sz="1800" b="1" dirty="0"/>
              <a:t>등 점 두개를 이어 쓴 </a:t>
            </a:r>
            <a:r>
              <a:rPr kumimoji="1" lang="en-US" altLang="ko-KR" sz="1800" b="1" dirty="0"/>
              <a:t>.. </a:t>
            </a:r>
            <a:r>
              <a:rPr kumimoji="1" lang="ko-KR" altLang="en-US" sz="1800" b="1" dirty="0"/>
              <a:t>구문이 있는데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이를 </a:t>
            </a:r>
            <a:r>
              <a:rPr kumimoji="1" lang="en-US" altLang="ko-KR" sz="1800" b="1" dirty="0"/>
              <a:t>range</a:t>
            </a:r>
            <a:r>
              <a:rPr kumimoji="1" lang="ko-KR" altLang="en-US" sz="1800" b="1" dirty="0"/>
              <a:t>라고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>
                <a:solidFill>
                  <a:schemeClr val="accent2"/>
                </a:solidFill>
              </a:rPr>
              <a:t>프로그래밍 언어에 따라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range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는 타입이기도 함</a:t>
            </a:r>
            <a:endParaRPr kumimoji="1" lang="en-US" altLang="ko-KR" sz="1800" b="1" dirty="0">
              <a:solidFill>
                <a:schemeClr val="accent2"/>
              </a:solidFill>
            </a:endParaRPr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코틀린 언어의 </a:t>
            </a:r>
            <a:r>
              <a:rPr kumimoji="1" lang="en-US" altLang="ko-KR" sz="1800" b="1" dirty="0"/>
              <a:t>range </a:t>
            </a:r>
            <a:r>
              <a:rPr kumimoji="1" lang="ko-KR" altLang="en-US" sz="1800" b="1" dirty="0"/>
              <a:t>사용 예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스위프트 언어의 </a:t>
            </a:r>
            <a:r>
              <a:rPr kumimoji="1" lang="en-US" altLang="ko-KR" sz="1800" b="1" dirty="0"/>
              <a:t>range </a:t>
            </a:r>
            <a:r>
              <a:rPr kumimoji="1" lang="ko-KR" altLang="en-US" sz="1800" b="1" dirty="0"/>
              <a:t>사용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183603-4B71-46CF-A789-D26E246FE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21" y="3476812"/>
            <a:ext cx="5195765" cy="8553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EF27F1-B212-42E5-82B3-AEABBB220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32" y="3476812"/>
            <a:ext cx="2586152" cy="33872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BB0066-EA41-4805-A4EC-33F1F0833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329" y="5276631"/>
            <a:ext cx="1588693" cy="815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5E098C-10F8-4A65-A1B8-78A3397487B9}"/>
              </a:ext>
            </a:extLst>
          </p:cNvPr>
          <p:cNvSpPr txBox="1"/>
          <p:nvPr/>
        </p:nvSpPr>
        <p:spPr>
          <a:xfrm>
            <a:off x="3844833" y="5602474"/>
            <a:ext cx="5204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https://developer.apple.com/documentation/swift/range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6F40F-02AC-41AB-87EB-567EAE27F6E7}"/>
              </a:ext>
            </a:extLst>
          </p:cNvPr>
          <p:cNvSpPr txBox="1"/>
          <p:nvPr/>
        </p:nvSpPr>
        <p:spPr>
          <a:xfrm>
            <a:off x="6487886" y="3923449"/>
            <a:ext cx="3316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https://</a:t>
            </a:r>
            <a:r>
              <a:rPr lang="en-US" altLang="ko-KR" sz="1200" dirty="0" err="1"/>
              <a:t>kotlinlang.org</a:t>
            </a:r>
            <a:r>
              <a:rPr lang="en-US" altLang="ko-KR" sz="1200" dirty="0"/>
              <a:t>/docs/</a:t>
            </a:r>
            <a:r>
              <a:rPr lang="en-US" altLang="ko-KR" sz="1200" dirty="0" err="1"/>
              <a:t>ranges.html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51310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range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구현하기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자바스크립트는 </a:t>
            </a:r>
            <a:r>
              <a:rPr kumimoji="1" lang="en-US" altLang="ko-KR" sz="1800" b="1" dirty="0"/>
              <a:t>[1, 2, 3, 4] </a:t>
            </a:r>
            <a:r>
              <a:rPr kumimoji="1" lang="ko-KR" altLang="en-US" sz="1800" b="1" dirty="0"/>
              <a:t>등의 연속적 숫자의 배열을 쉽게 만들어 주는 </a:t>
            </a:r>
            <a:r>
              <a:rPr kumimoji="1" lang="en-US" altLang="ko-KR" sz="1800" b="1" dirty="0"/>
              <a:t>range</a:t>
            </a:r>
            <a:r>
              <a:rPr kumimoji="1" lang="ko-KR" altLang="en-US" sz="1800" b="1" dirty="0"/>
              <a:t> 기능이 없음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range </a:t>
            </a:r>
            <a:r>
              <a:rPr kumimoji="1" lang="ko-KR" altLang="en-US" sz="1800" b="1" dirty="0"/>
              <a:t>함수는 재귀 함수</a:t>
            </a:r>
            <a:r>
              <a:rPr kumimoji="1" lang="en-US" altLang="ko-KR" sz="1800" b="1" dirty="0"/>
              <a:t>(recursive function) </a:t>
            </a:r>
            <a:r>
              <a:rPr kumimoji="1" lang="ko-KR" altLang="en-US" sz="1800" b="1" dirty="0"/>
              <a:t>형태로 </a:t>
            </a:r>
            <a:r>
              <a:rPr kumimoji="1" lang="en-US" altLang="ko-KR" sz="1800" b="1" dirty="0"/>
              <a:t>range </a:t>
            </a:r>
            <a:r>
              <a:rPr kumimoji="1" lang="ko-KR" altLang="en-US" sz="1800" b="1" dirty="0"/>
              <a:t>배열을 쉽게 만들 수 있게 함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다음은 </a:t>
            </a:r>
            <a:r>
              <a:rPr kumimoji="1" lang="en-US" altLang="ko-KR" sz="1800" b="1" dirty="0"/>
              <a:t>range </a:t>
            </a:r>
            <a:r>
              <a:rPr kumimoji="1" lang="ko-KR" altLang="en-US" sz="1800" b="1" dirty="0"/>
              <a:t>함수 테스트 코드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481343-4219-42FE-86BF-D902AC7D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3" y="4387269"/>
            <a:ext cx="8327300" cy="1488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695720-3FC6-469E-83D8-C52F505B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13" y="2634244"/>
            <a:ext cx="7570273" cy="109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5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배열과 튜플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4" y="4064828"/>
            <a:ext cx="3575685" cy="1832388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05-1</a:t>
            </a:r>
            <a:r>
              <a:rPr kumimoji="1" lang="en-US" altLang="ko-KR" dirty="0"/>
              <a:t> </a:t>
            </a:r>
            <a:r>
              <a:rPr kumimoji="1" lang="ko-KR" altLang="en-US" dirty="0"/>
              <a:t>배열 이해하기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05-2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chemeClr val="accent2"/>
                </a:solidFill>
              </a:rPr>
              <a:t>선언형 프로그래밍과 배열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05-3 </a:t>
            </a:r>
            <a:r>
              <a:rPr kumimoji="1" lang="ko-KR" altLang="en-US" dirty="0"/>
              <a:t>배열의 </a:t>
            </a:r>
            <a:r>
              <a:rPr kumimoji="1" lang="en-US" altLang="ko-KR" dirty="0"/>
              <a:t>map, reduce, filter </a:t>
            </a:r>
            <a:r>
              <a:rPr kumimoji="1" lang="ko-KR" altLang="en-US" dirty="0"/>
              <a:t>메서드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05-4</a:t>
            </a:r>
            <a:r>
              <a:rPr kumimoji="1" lang="en-US" altLang="ko-KR" dirty="0"/>
              <a:t> </a:t>
            </a:r>
            <a:r>
              <a:rPr kumimoji="1" lang="ko-KR" altLang="en-US" dirty="0"/>
              <a:t>순수 함수와 배열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05-5</a:t>
            </a:r>
            <a:r>
              <a:rPr kumimoji="1" lang="en-US" altLang="ko-KR" dirty="0"/>
              <a:t> </a:t>
            </a:r>
            <a:r>
              <a:rPr kumimoji="1" lang="ko-KR" altLang="en-US" dirty="0"/>
              <a:t>튜플 이해하기</a:t>
            </a:r>
          </a:p>
          <a:p>
            <a:pPr algn="l"/>
            <a:endParaRPr kumimoji="1" lang="ko-KR" altLang="en-US" dirty="0"/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259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선언형 프로그래밍과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10114008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명령형 프로그래밍 과 선언형 프로그래밍 이해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fold, map, filter </a:t>
            </a:r>
            <a:r>
              <a:rPr kumimoji="1" lang="ko-KR" altLang="en-US" sz="1800" b="1" dirty="0"/>
              <a:t>이해</a:t>
            </a:r>
            <a:endParaRPr kumimoji="1" lang="en-US" altLang="ko-KR" sz="1800" b="1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6681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타입 에러가 나는 소스 파일 맨 위에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// @ts-nocheck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주석을 붙임</a:t>
            </a: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특정 줄에서 나는 경우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,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해당 줄 앞에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// @ts-ignore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주석을 붙임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[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참고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] //@ts-nocheck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</a:t>
            </a:r>
            <a:r>
              <a:rPr kumimoji="1" lang="ko-KR" altLang="en-US" sz="2000" dirty="0">
                <a:solidFill>
                  <a:srgbClr val="007EC5"/>
                </a:solidFill>
              </a:rPr>
              <a:t>은 컴파일러의 타입 체크 기능을 무력화 시키므로 가능한 사용을 자제해야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하지만 알 수 없는 타입 오류로 인하여 더이상 진도를 나갈 수 가 없을 때의 가장 </a:t>
            </a:r>
            <a:r>
              <a:rPr kumimoji="1" lang="ko-KR" altLang="en-US" sz="2000" dirty="0">
                <a:solidFill>
                  <a:schemeClr val="accent2"/>
                </a:solidFill>
              </a:rPr>
              <a:t>효과적인 임시 방편 대책</a:t>
            </a:r>
            <a:r>
              <a:rPr kumimoji="1" lang="ko-KR" altLang="en-US" sz="2000" dirty="0">
                <a:solidFill>
                  <a:srgbClr val="007EC5"/>
                </a:solidFill>
              </a:rPr>
              <a:t>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[</a:t>
            </a:r>
            <a:r>
              <a:rPr kumimoji="1" lang="ko-KR" altLang="en-US" sz="2000" dirty="0">
                <a:solidFill>
                  <a:srgbClr val="007EC5"/>
                </a:solidFill>
              </a:rPr>
              <a:t>참고</a:t>
            </a:r>
            <a:r>
              <a:rPr kumimoji="1" lang="en-US" altLang="ko-KR" sz="2000" dirty="0">
                <a:solidFill>
                  <a:srgbClr val="007EC5"/>
                </a:solidFill>
              </a:rPr>
              <a:t>]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타입스크립트 컴파일러는 </a:t>
            </a:r>
            <a:r>
              <a:rPr kumimoji="1" lang="en-US" altLang="ko-KR" sz="2000" dirty="0">
                <a:solidFill>
                  <a:srgbClr val="007EC5"/>
                </a:solidFill>
              </a:rPr>
              <a:t>'@types/</a:t>
            </a:r>
            <a:r>
              <a:rPr kumimoji="1" lang="ko-KR" altLang="en-US" sz="2000" dirty="0">
                <a:solidFill>
                  <a:srgbClr val="007EC5"/>
                </a:solidFill>
              </a:rPr>
              <a:t>패키지이름</a:t>
            </a:r>
            <a:r>
              <a:rPr kumimoji="1" lang="en-US" altLang="ko-KR" sz="2000" dirty="0">
                <a:solidFill>
                  <a:srgbClr val="007EC5"/>
                </a:solidFill>
              </a:rPr>
              <a:t>' </a:t>
            </a:r>
            <a:r>
              <a:rPr kumimoji="1" lang="ko-KR" altLang="en-US" sz="2000" dirty="0">
                <a:solidFill>
                  <a:srgbClr val="007EC5"/>
                </a:solidFill>
              </a:rPr>
              <a:t>형태의 타입 라이브러리가 반드시 필요합니다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그리고 어떤 패키지들의</a:t>
            </a:r>
            <a:r>
              <a:rPr kumimoji="1" lang="en-US" altLang="ko-KR" sz="2000" dirty="0">
                <a:solidFill>
                  <a:srgbClr val="007EC5"/>
                </a:solidFill>
              </a:rPr>
              <a:t>(</a:t>
            </a:r>
            <a:r>
              <a:rPr kumimoji="1" lang="ko-KR" altLang="en-US" sz="2000" dirty="0">
                <a:solidFill>
                  <a:srgbClr val="007EC5"/>
                </a:solidFill>
              </a:rPr>
              <a:t>이 책의 경우 </a:t>
            </a:r>
            <a:r>
              <a:rPr kumimoji="1" lang="en-US" altLang="ko-KR" sz="2000" dirty="0">
                <a:solidFill>
                  <a:srgbClr val="007EC5"/>
                </a:solidFill>
              </a:rPr>
              <a:t>09</a:t>
            </a:r>
            <a:r>
              <a:rPr kumimoji="1" lang="ko-KR" altLang="en-US" sz="2000" dirty="0">
                <a:solidFill>
                  <a:srgbClr val="007EC5"/>
                </a:solidFill>
              </a:rPr>
              <a:t>장의 </a:t>
            </a:r>
            <a:r>
              <a:rPr kumimoji="1" lang="en-US" altLang="ko-KR" sz="2000" dirty="0">
                <a:solidFill>
                  <a:srgbClr val="007EC5"/>
                </a:solidFill>
              </a:rPr>
              <a:t>ramda</a:t>
            </a:r>
            <a:r>
              <a:rPr kumimoji="1" lang="ko-KR" altLang="en-US" sz="2000" dirty="0">
                <a:solidFill>
                  <a:srgbClr val="007EC5"/>
                </a:solidFill>
              </a:rPr>
              <a:t> 패키지</a:t>
            </a:r>
            <a:r>
              <a:rPr kumimoji="1" lang="en-US" altLang="ko-KR" sz="2000" dirty="0">
                <a:solidFill>
                  <a:srgbClr val="007EC5"/>
                </a:solidFill>
              </a:rPr>
              <a:t>)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 라이브러리들은 잘못 구현된 부분이 있거나</a:t>
            </a:r>
            <a:r>
              <a:rPr kumimoji="1" lang="en-US" altLang="ko-KR" sz="2000" dirty="0">
                <a:solidFill>
                  <a:srgbClr val="007EC5"/>
                </a:solidFill>
              </a:rPr>
              <a:t>, </a:t>
            </a:r>
            <a:r>
              <a:rPr kumimoji="1" lang="ko-KR" altLang="en-US" sz="2000" dirty="0">
                <a:solidFill>
                  <a:srgbClr val="007EC5"/>
                </a:solidFill>
              </a:rPr>
              <a:t>도저히 타입스크립트로 옮길 수 없는 기능을 담고 있기도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사실 이 경우 </a:t>
            </a:r>
            <a:r>
              <a:rPr kumimoji="1" lang="ko-KR" altLang="en-US" sz="2000" b="1" dirty="0">
                <a:solidFill>
                  <a:schemeClr val="accent2"/>
                </a:solidFill>
              </a:rPr>
              <a:t>유일한 해결책이 </a:t>
            </a:r>
            <a:r>
              <a:rPr kumimoji="1" lang="en-US" altLang="ko-KR" sz="2000" b="1" dirty="0">
                <a:solidFill>
                  <a:schemeClr val="accent2"/>
                </a:solidFill>
              </a:rPr>
              <a:t>// @ts-ignore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주석입니다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.</a:t>
            </a:r>
            <a:endParaRPr kumimoji="1" lang="ko-KR" altLang="en-US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29574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선언형 프로그래밍과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BEB936D-AF61-45E7-91A3-9CFAB91AA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선언형 프로그래밍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(declarative programming)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이</a:t>
            </a:r>
            <a:r>
              <a:rPr kumimoji="1" lang="ko-KR" altLang="en-US" sz="2000" dirty="0">
                <a:solidFill>
                  <a:srgbClr val="007EC5"/>
                </a:solidFill>
              </a:rPr>
              <a:t>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선언형 프로그래밍 </a:t>
            </a:r>
            <a:r>
              <a:rPr kumimoji="1" lang="en-US" altLang="ko-KR" sz="1800" b="1" dirty="0"/>
              <a:t>- if,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for</a:t>
            </a:r>
            <a:r>
              <a:rPr kumimoji="1" lang="ko-KR" altLang="en-US" sz="1800" b="1" dirty="0"/>
              <a:t> 등 흐름 제어</a:t>
            </a:r>
            <a:r>
              <a:rPr kumimoji="1" lang="en-US" altLang="ko-KR" sz="1800" b="1" dirty="0"/>
              <a:t>(control flow)</a:t>
            </a:r>
            <a:r>
              <a:rPr kumimoji="1" lang="ko-KR" altLang="en-US" sz="1800" b="1" dirty="0"/>
              <a:t> 요소들이 없는 코드 설계를 선호하는 프로그래밍 패러다임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함수형 프로그래밍 언어들이 선호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명령형 프로그래밍</a:t>
            </a:r>
            <a:r>
              <a:rPr kumimoji="1" lang="en-US" altLang="ko-KR" sz="1800" b="1" dirty="0"/>
              <a:t>(imperative programming) - CPU</a:t>
            </a:r>
            <a:r>
              <a:rPr kumimoji="1" lang="ko-KR" altLang="en-US" sz="1800" b="1" dirty="0"/>
              <a:t>에서 실행되는 명령 방식 코드 설계를 선호하는 프로그래밍 패러다임</a:t>
            </a:r>
            <a:r>
              <a:rPr kumimoji="1" lang="en-US" altLang="ko-KR" sz="1800" b="1" dirty="0"/>
              <a:t>. C</a:t>
            </a:r>
            <a:r>
              <a:rPr kumimoji="1" lang="ko-KR" altLang="en-US" sz="1800" b="1" dirty="0"/>
              <a:t>와 같은 절차적언어 와 객체지향 언어들이 선호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A73CC8-923A-4CC3-89AD-6D98A320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268" y="4004062"/>
            <a:ext cx="5666467" cy="18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75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선언형 프로그래밍과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BEB936D-AF61-45E7-91A3-9CFAB91AA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명령형 프로그래밍의 코드 설계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명령형 프로그래밍 예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: 1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부터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100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까지 더하기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459900-4C35-497B-9E0C-E7AEB438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12" y="2014785"/>
            <a:ext cx="2497682" cy="13392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4E3882-05B0-4FA2-9E3B-05C151BC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12" y="4096005"/>
            <a:ext cx="6882066" cy="150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0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선언형 프로그래밍과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BEB936D-AF61-45E7-91A3-9CFAB91AA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선언형 프로그래밍 코드 설계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endParaRPr kumimoji="1" lang="en-US" altLang="ko-KR" sz="1800" b="1" dirty="0"/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선언형 프로그래밍 예</a:t>
            </a:r>
            <a:r>
              <a:rPr kumimoji="1" lang="en-US" altLang="ko-KR" sz="2000" dirty="0">
                <a:solidFill>
                  <a:srgbClr val="007EC5"/>
                </a:solidFill>
              </a:rPr>
              <a:t>: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1</a:t>
            </a:r>
            <a:r>
              <a:rPr kumimoji="1" lang="ko-KR" altLang="en-US" sz="2000" dirty="0">
                <a:solidFill>
                  <a:srgbClr val="007EC5"/>
                </a:solidFill>
              </a:rPr>
              <a:t>부터 </a:t>
            </a:r>
            <a:r>
              <a:rPr kumimoji="1" lang="en-US" altLang="ko-KR" sz="2000" dirty="0">
                <a:solidFill>
                  <a:srgbClr val="007EC5"/>
                </a:solidFill>
              </a:rPr>
              <a:t>100</a:t>
            </a:r>
            <a:r>
              <a:rPr kumimoji="1" lang="ko-KR" altLang="en-US" sz="2000" dirty="0">
                <a:solidFill>
                  <a:srgbClr val="007EC5"/>
                </a:solidFill>
              </a:rPr>
              <a:t>까지 더하는 문제를 풀기위해</a:t>
            </a:r>
            <a:r>
              <a:rPr kumimoji="1" lang="en-US" altLang="ko-KR" sz="2000" dirty="0">
                <a:solidFill>
                  <a:srgbClr val="007EC5"/>
                </a:solidFill>
              </a:rPr>
              <a:t>, </a:t>
            </a:r>
            <a:r>
              <a:rPr kumimoji="1" lang="ko-KR" altLang="en-US" sz="2000" dirty="0">
                <a:solidFill>
                  <a:srgbClr val="007EC5"/>
                </a:solidFill>
              </a:rPr>
              <a:t>일단 </a:t>
            </a:r>
            <a:r>
              <a:rPr kumimoji="1" lang="en-US" altLang="ko-KR" sz="2000" dirty="0">
                <a:solidFill>
                  <a:srgbClr val="007EC5"/>
                </a:solidFill>
              </a:rPr>
              <a:t>1</a:t>
            </a:r>
            <a:r>
              <a:rPr kumimoji="1" lang="ko-KR" altLang="en-US" sz="2000" dirty="0">
                <a:solidFill>
                  <a:srgbClr val="007EC5"/>
                </a:solidFill>
              </a:rPr>
              <a:t>부터 </a:t>
            </a:r>
            <a:r>
              <a:rPr kumimoji="1" lang="en-US" altLang="ko-KR" sz="2000" dirty="0">
                <a:solidFill>
                  <a:srgbClr val="007EC5"/>
                </a:solidFill>
              </a:rPr>
              <a:t>100</a:t>
            </a:r>
            <a:r>
              <a:rPr kumimoji="1" lang="ko-KR" altLang="en-US" sz="2000" dirty="0">
                <a:solidFill>
                  <a:srgbClr val="007EC5"/>
                </a:solidFill>
              </a:rPr>
              <a:t>까지 데이터를 배열에 저장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8E0325-34DE-4D71-8C61-52C4C681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64" y="2051013"/>
            <a:ext cx="3509463" cy="8749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43BD66-6DFC-4A6A-938D-90FB35239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429" y="4567465"/>
            <a:ext cx="6882066" cy="14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16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선언형 프로그래밍과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BEB936D-AF61-45E7-91A3-9CFAB91AA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fold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함수형 프로그래밍에서 폴드</a:t>
            </a:r>
            <a:r>
              <a:rPr kumimoji="1" lang="en-US" altLang="ko-KR" sz="1800" b="1" dirty="0"/>
              <a:t>(fold)</a:t>
            </a:r>
            <a:r>
              <a:rPr kumimoji="1" lang="ko-KR" altLang="en-US" sz="1800" b="1" dirty="0"/>
              <a:t>는 특별한 의미가 있는 용어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폴드 함수 </a:t>
            </a:r>
            <a:r>
              <a:rPr kumimoji="1" lang="en-US" altLang="ko-KR" sz="1800" b="1" dirty="0"/>
              <a:t>-</a:t>
            </a:r>
            <a:r>
              <a:rPr kumimoji="1" lang="ko-KR" altLang="en-US" sz="1800" b="1" dirty="0"/>
              <a:t> 배열의 아이템 타입이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라고 하고</a:t>
            </a:r>
            <a:r>
              <a:rPr kumimoji="1" lang="en-US" altLang="ko-KR" sz="1800" b="1" dirty="0"/>
              <a:t>,</a:t>
            </a:r>
            <a:r>
              <a:rPr kumimoji="1" lang="ko-KR" altLang="en-US" sz="1800" b="1" dirty="0"/>
              <a:t> 배열을 </a:t>
            </a:r>
            <a:r>
              <a:rPr kumimoji="1" lang="en-US" altLang="ko-KR" sz="1800" b="1" dirty="0"/>
              <a:t>T[]</a:t>
            </a:r>
            <a:r>
              <a:rPr kumimoji="1" lang="ko-KR" altLang="en-US" sz="1800" b="1" dirty="0"/>
              <a:t>라 할 때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폴드 함수는 </a:t>
            </a:r>
            <a:r>
              <a:rPr kumimoji="1" lang="en-US" altLang="ko-KR" sz="1800" b="1" dirty="0"/>
              <a:t>T[] </a:t>
            </a:r>
            <a:r>
              <a:rPr kumimoji="1" lang="ko-KR" altLang="en-US" sz="1800" b="1" dirty="0"/>
              <a:t>타입 배열을 가공해 </a:t>
            </a:r>
            <a:r>
              <a:rPr kumimoji="1" lang="en-US" altLang="ko-KR" sz="1800" b="1" dirty="0"/>
              <a:t>T </a:t>
            </a:r>
            <a:r>
              <a:rPr kumimoji="1" lang="ko-KR" altLang="en-US" sz="1800" b="1" dirty="0"/>
              <a:t>타입 결과 생성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폴드는 마치 부채처럼 배열을 펼쳐 놓은 다음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부채를 접어서</a:t>
            </a:r>
            <a:r>
              <a:rPr kumimoji="1" lang="en-US" altLang="ko-KR" sz="1800" b="1" dirty="0"/>
              <a:t>(fold) </a:t>
            </a:r>
            <a:r>
              <a:rPr kumimoji="1" lang="ko-KR" altLang="en-US" sz="1800" b="1" dirty="0"/>
              <a:t>결과를 만들어 내는 것과 유사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C38FE0-6A86-456E-910F-027CB3257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59" y="3450823"/>
            <a:ext cx="6256424" cy="26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03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선언형 프로그래밍과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BEB936D-AF61-45E7-91A3-9CFAB91AA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fold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를 사용하여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1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에서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100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까지 더한 합을 계산하는 예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4B5895-C541-4803-8B09-E75BED47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21" y="2157115"/>
            <a:ext cx="7570273" cy="278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43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선언형 프로그래밍과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A1F003-9CE7-43AF-81FE-EE28D4AD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filter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en-US" altLang="ko-KR" sz="1800" b="1" dirty="0"/>
              <a:t>filter </a:t>
            </a:r>
            <a:r>
              <a:rPr kumimoji="1" lang="ko-KR" altLang="en-US" sz="1800" b="1" dirty="0"/>
              <a:t>함수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배열에서 조건에 맞는 아이템만 추려내는 용도의 함수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E614BF-C6DA-40E1-B895-7A64B4E0A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59" y="2559996"/>
            <a:ext cx="6256424" cy="27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79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선언형 프로그래밍과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A1F003-9CE7-43AF-81FE-EE28D4AD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filter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사용 예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: 1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에서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100</a:t>
            </a:r>
            <a:r>
              <a:rPr kumimoji="1" lang="ko-KR" altLang="en-US" sz="2000" dirty="0">
                <a:solidFill>
                  <a:srgbClr val="007EC5"/>
                </a:solidFill>
              </a:rPr>
              <a:t>까지 수 중 홀수만 추려내어 더하는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9623F8-FFF5-47D1-9973-200D767FA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56" y="2309313"/>
            <a:ext cx="6882066" cy="30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6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05-2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선언형 프로그래밍과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A1F003-9CE7-43AF-81FE-EE28D4AD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map</a:t>
            </a:r>
            <a:r>
              <a:rPr kumimoji="1" lang="ko-KR" altLang="en-US" sz="2000" dirty="0">
                <a:solidFill>
                  <a:srgbClr val="007EC5"/>
                </a:solidFill>
              </a:rPr>
              <a:t> 이란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map </a:t>
            </a:r>
            <a:r>
              <a:rPr kumimoji="1" lang="ko-KR" altLang="en-US" sz="1800" b="1" dirty="0"/>
              <a:t>함수</a:t>
            </a:r>
            <a:r>
              <a:rPr kumimoji="1" lang="en-US" altLang="ko-KR" sz="1800" b="1" dirty="0"/>
              <a:t> - </a:t>
            </a:r>
            <a:r>
              <a:rPr kumimoji="1" lang="ko-KR" altLang="en-US" sz="1800" b="1" dirty="0"/>
              <a:t>배열에 담긴 각 아이템의 값을 가공하는 용도의 함수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수학에서 ‘</a:t>
            </a:r>
            <a:r>
              <a:rPr kumimoji="1" lang="en-US" altLang="ko-KR" sz="1800" b="1" dirty="0"/>
              <a:t>x ~&gt; y’ </a:t>
            </a:r>
            <a:r>
              <a:rPr kumimoji="1" lang="ko-KR" altLang="en-US" sz="1800" b="1" dirty="0"/>
              <a:t>형태로 어떤 값을 또 다른 값으로 만들어 주는 연산을 </a:t>
            </a:r>
            <a:r>
              <a:rPr kumimoji="1" lang="en-US" altLang="ko-KR" sz="1800" b="1" dirty="0"/>
              <a:t>mapping, </a:t>
            </a:r>
            <a:r>
              <a:rPr kumimoji="1" lang="ko-KR" altLang="en-US" sz="1800" b="1" dirty="0"/>
              <a:t>줄여서 </a:t>
            </a:r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이라고 하는 데서 유래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52BC9-30D8-4A68-93BD-A0BA7644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224" y="3113302"/>
            <a:ext cx="6882066" cy="28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30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배열과 튜플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4" y="4064828"/>
            <a:ext cx="3575685" cy="1832388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05-1</a:t>
            </a:r>
            <a:r>
              <a:rPr kumimoji="1" lang="en-US" altLang="ko-KR" dirty="0"/>
              <a:t> </a:t>
            </a:r>
            <a:r>
              <a:rPr kumimoji="1" lang="ko-KR" altLang="en-US" dirty="0"/>
              <a:t>배열 이해하기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05-2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선언형 프로그래밍과 배열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05-3 </a:t>
            </a:r>
            <a:r>
              <a:rPr kumimoji="1" lang="ko-KR" altLang="en-US" dirty="0">
                <a:solidFill>
                  <a:schemeClr val="accent2"/>
                </a:solidFill>
              </a:rPr>
              <a:t>배열의 </a:t>
            </a:r>
            <a:r>
              <a:rPr kumimoji="1" lang="en-US" altLang="ko-KR" dirty="0">
                <a:solidFill>
                  <a:schemeClr val="accent2"/>
                </a:solidFill>
              </a:rPr>
              <a:t>map, reduce, filter </a:t>
            </a:r>
            <a:r>
              <a:rPr kumimoji="1" lang="ko-KR" altLang="en-US" dirty="0">
                <a:solidFill>
                  <a:schemeClr val="accent2"/>
                </a:solidFill>
              </a:rPr>
              <a:t>메서드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05-4</a:t>
            </a:r>
            <a:r>
              <a:rPr kumimoji="1" lang="en-US" altLang="ko-KR" dirty="0"/>
              <a:t> </a:t>
            </a:r>
            <a:r>
              <a:rPr kumimoji="1" lang="ko-KR" altLang="en-US" dirty="0"/>
              <a:t>순수 함수와 배열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05-5</a:t>
            </a:r>
            <a:r>
              <a:rPr kumimoji="1" lang="en-US" altLang="ko-KR" dirty="0"/>
              <a:t> </a:t>
            </a:r>
            <a:r>
              <a:rPr kumimoji="1" lang="ko-KR" altLang="en-US" dirty="0"/>
              <a:t>튜플 이해하기</a:t>
            </a:r>
          </a:p>
          <a:p>
            <a:pPr algn="l"/>
            <a:endParaRPr kumimoji="1" lang="ko-KR" altLang="en-US" dirty="0"/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264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배열의 </a:t>
            </a:r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map, reduce, filter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메서드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Array</a:t>
            </a:r>
            <a:r>
              <a:rPr kumimoji="1" lang="ko-KR" altLang="en-US" sz="1800" b="1" dirty="0"/>
              <a:t>의 </a:t>
            </a:r>
            <a:r>
              <a:rPr kumimoji="1" lang="en-US" altLang="ko-KR" sz="1800" b="1" dirty="0"/>
              <a:t>map, reduce, filter </a:t>
            </a:r>
            <a:r>
              <a:rPr kumimoji="1" lang="ko-KR" altLang="en-US" sz="1800" b="1" dirty="0"/>
              <a:t>메서드 이해</a:t>
            </a:r>
            <a:endParaRPr kumimoji="1" lang="en-US" altLang="ko-KR" sz="1800" b="1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18625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179321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타입 오류가 날 때의 대책</a:t>
            </a:r>
            <a:r>
              <a:rPr kumimoji="1" lang="en-US" altLang="ko-KR" sz="1800" dirty="0">
                <a:solidFill>
                  <a:srgbClr val="007EC5"/>
                </a:solidFill>
              </a:rPr>
              <a:t> </a:t>
            </a:r>
          </a:p>
          <a:p>
            <a:r>
              <a:rPr kumimoji="1" lang="en-US" altLang="ko-KR" sz="1800" b="1" dirty="0"/>
              <a:t>// @</a:t>
            </a:r>
            <a:r>
              <a:rPr kumimoji="1" lang="en-US" altLang="ko-KR" dirty="0"/>
              <a:t>ts-nocheck </a:t>
            </a:r>
            <a:r>
              <a:rPr kumimoji="1" lang="ko-KR" altLang="en-US" dirty="0"/>
              <a:t>주석</a:t>
            </a:r>
            <a:r>
              <a:rPr kumimoji="1" lang="en-US" altLang="ko-KR" dirty="0"/>
              <a:t>(6</a:t>
            </a:r>
            <a:r>
              <a:rPr kumimoji="1" lang="ko-KR" altLang="en-US" dirty="0"/>
              <a:t>번 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파일 전체의 타입 체크를 안 하게 하여 컴파일 오류를 방지한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8FB8F-715B-4B69-AF7E-BA8E7C32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03" y="2454262"/>
            <a:ext cx="8630194" cy="352706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D538B66-8A82-42EB-824F-6CDB2FE3D7E5}"/>
              </a:ext>
            </a:extLst>
          </p:cNvPr>
          <p:cNvSpPr/>
          <p:nvPr/>
        </p:nvSpPr>
        <p:spPr>
          <a:xfrm>
            <a:off x="866503" y="3753772"/>
            <a:ext cx="234133" cy="209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54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배열의 </a:t>
            </a:r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map, reduce, filter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메서드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A1F003-9CE7-43AF-81FE-EE28D4AD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배열의 </a:t>
            </a:r>
            <a:r>
              <a:rPr kumimoji="1" lang="en-US" altLang="ko-KR" sz="2000" dirty="0">
                <a:solidFill>
                  <a:srgbClr val="007EC5"/>
                </a:solidFill>
              </a:rPr>
              <a:t>map </a:t>
            </a:r>
            <a:r>
              <a:rPr kumimoji="1" lang="ko-KR" altLang="en-US" sz="2000" dirty="0">
                <a:solidFill>
                  <a:srgbClr val="007EC5"/>
                </a:solidFill>
              </a:rPr>
              <a:t>메서드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은 아이템을 가공하는 용도이므로 아이템 타입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의 가공 결과는 꼭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이지 않고 </a:t>
            </a:r>
            <a:r>
              <a:rPr kumimoji="1" lang="en-US" altLang="ko-KR" sz="1800" b="1" dirty="0"/>
              <a:t>Q</a:t>
            </a:r>
            <a:r>
              <a:rPr kumimoji="1" lang="ko-KR" altLang="en-US" sz="1800" b="1" dirty="0"/>
              <a:t>등의 새로운 타입이 될 수 있음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다음은 이를 감안한 </a:t>
            </a:r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의 사용법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다음은 </a:t>
            </a:r>
            <a:r>
              <a:rPr kumimoji="1" lang="en-US" altLang="ko-KR" sz="2000" dirty="0">
                <a:solidFill>
                  <a:srgbClr val="007EC5"/>
                </a:solidFill>
              </a:rPr>
              <a:t>number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 아이템을 가공하여 </a:t>
            </a:r>
            <a:r>
              <a:rPr kumimoji="1" lang="en-US" altLang="ko-KR" sz="2000" dirty="0">
                <a:solidFill>
                  <a:srgbClr val="007EC5"/>
                </a:solidFill>
              </a:rPr>
              <a:t>string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 아이템으로 바꾸는 코드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B39F2-1092-440F-BCF8-5BB3E76FA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26" y="2906468"/>
            <a:ext cx="6297521" cy="409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B42738-215E-41BF-B417-8FEF40E6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21" y="3858275"/>
            <a:ext cx="7570273" cy="192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85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배열의 </a:t>
            </a:r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map, reduce, filter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메서드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A1F003-9CE7-43AF-81FE-EE28D4AD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배열의 </a:t>
            </a:r>
            <a:r>
              <a:rPr kumimoji="1" lang="en-US" altLang="ko-KR" sz="2000" dirty="0">
                <a:solidFill>
                  <a:srgbClr val="007EC5"/>
                </a:solidFill>
              </a:rPr>
              <a:t>reduce </a:t>
            </a:r>
            <a:r>
              <a:rPr kumimoji="1" lang="ko-KR" altLang="en-US" sz="2000" dirty="0">
                <a:solidFill>
                  <a:srgbClr val="007EC5"/>
                </a:solidFill>
              </a:rPr>
              <a:t>메서드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05-2</a:t>
            </a:r>
            <a:r>
              <a:rPr kumimoji="1" lang="ko-KR" altLang="en-US" sz="1800" b="1" dirty="0"/>
              <a:t>절의 </a:t>
            </a:r>
            <a:r>
              <a:rPr kumimoji="1" lang="en-US" altLang="ko-KR" sz="1800" b="1" dirty="0"/>
              <a:t>fold</a:t>
            </a:r>
            <a:r>
              <a:rPr kumimoji="1" lang="ko-KR" altLang="en-US" sz="1800" b="1" dirty="0"/>
              <a:t>와 동일한 기능을 수행하는 메서드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즉 </a:t>
            </a:r>
            <a:r>
              <a:rPr kumimoji="1" lang="en-US" altLang="ko-KR" sz="1800" b="1" dirty="0"/>
              <a:t>T[] </a:t>
            </a:r>
            <a:r>
              <a:rPr kumimoji="1" lang="ko-KR" altLang="en-US" sz="1800" b="1" dirty="0"/>
              <a:t>타입 배열을 가공하여 </a:t>
            </a:r>
            <a:r>
              <a:rPr kumimoji="1" lang="en-US" altLang="ko-KR" sz="1800" b="1" dirty="0"/>
              <a:t>T </a:t>
            </a:r>
            <a:r>
              <a:rPr kumimoji="1" lang="ko-KR" altLang="en-US" sz="1800" b="1" dirty="0"/>
              <a:t>타입의 값으로 만들어 주는 메서드</a:t>
            </a:r>
            <a:endParaRPr kumimoji="1" lang="en-US" altLang="ko-KR" sz="1800" b="1" dirty="0"/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다음 코드는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reduce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를 사용하여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1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부터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100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까지 더하는 코드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69764-2B70-4304-A58B-B35F2CBF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66" y="2545852"/>
            <a:ext cx="6251980" cy="3903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195AE9-C08E-476F-95F5-8A3A93B8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36" y="3604497"/>
            <a:ext cx="7570273" cy="18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9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배열의 </a:t>
            </a:r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map, reduce, filter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메서드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A1F003-9CE7-43AF-81FE-EE28D4AD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다음 코드는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1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부터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10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까지의 수들을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reduce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를 사용하여 곱하는 예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곱셈이므로 초기값은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이어야 함에 주의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19D483-51EA-4B20-B7FD-770AAE3B7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41" y="2507753"/>
            <a:ext cx="8327300" cy="208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58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05-3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배열의 </a:t>
            </a:r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map, reduce, filter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메서드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A1F003-9CE7-43AF-81FE-EE28D4AD0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배열의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filter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메서드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아이템 타입이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일 때 </a:t>
            </a:r>
            <a:r>
              <a:rPr kumimoji="1" lang="en-US" altLang="ko-KR" sz="1800" b="1" dirty="0"/>
              <a:t>filter </a:t>
            </a:r>
            <a:r>
              <a:rPr kumimoji="1" lang="ko-KR" altLang="en-US" sz="1800" b="1" dirty="0"/>
              <a:t>메서드 사용법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1 </a:t>
            </a:r>
            <a:r>
              <a:rPr kumimoji="1" lang="ko-KR" altLang="en-US" sz="2000" dirty="0">
                <a:solidFill>
                  <a:srgbClr val="007EC5"/>
                </a:solidFill>
              </a:rPr>
              <a:t>에서 </a:t>
            </a:r>
            <a:r>
              <a:rPr kumimoji="1" lang="en-US" altLang="ko-KR" sz="2000" dirty="0">
                <a:solidFill>
                  <a:srgbClr val="007EC5"/>
                </a:solidFill>
              </a:rPr>
              <a:t>10</a:t>
            </a:r>
            <a:r>
              <a:rPr kumimoji="1" lang="ko-KR" altLang="en-US" sz="2000" dirty="0">
                <a:solidFill>
                  <a:srgbClr val="007EC5"/>
                </a:solidFill>
              </a:rPr>
              <a:t>까지 수에 </a:t>
            </a:r>
            <a:r>
              <a:rPr kumimoji="1" lang="en-US" altLang="ko-KR" sz="2000" dirty="0">
                <a:solidFill>
                  <a:srgbClr val="007EC5"/>
                </a:solidFill>
              </a:rPr>
              <a:t>filter</a:t>
            </a:r>
            <a:r>
              <a:rPr kumimoji="1" lang="ko-KR" altLang="en-US" sz="2000" dirty="0">
                <a:solidFill>
                  <a:srgbClr val="007EC5"/>
                </a:solidFill>
              </a:rPr>
              <a:t>를 사용하여 홀수 와 짝수들만 추려내는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234372-9AD5-4C72-B4FB-BD96A942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09" y="2382643"/>
            <a:ext cx="6251980" cy="4293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D862FC-B71C-4F10-84EB-CE3B7944B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18" y="3687392"/>
            <a:ext cx="6882066" cy="226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57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배열과 튜플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4" y="4064828"/>
            <a:ext cx="3575685" cy="1832388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05-1</a:t>
            </a:r>
            <a:r>
              <a:rPr kumimoji="1" lang="en-US" altLang="ko-KR" dirty="0"/>
              <a:t> </a:t>
            </a:r>
            <a:r>
              <a:rPr kumimoji="1" lang="ko-KR" altLang="en-US" dirty="0"/>
              <a:t>배열 이해하기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05-2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선언형 프로그래밍과 배열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05-3 </a:t>
            </a:r>
            <a:r>
              <a:rPr kumimoji="1" lang="ko-KR" altLang="en-US" dirty="0"/>
              <a:t>배열의 </a:t>
            </a:r>
            <a:r>
              <a:rPr kumimoji="1" lang="en-US" altLang="ko-KR" dirty="0"/>
              <a:t>map, reduce, filter </a:t>
            </a:r>
            <a:r>
              <a:rPr kumimoji="1" lang="ko-KR" altLang="en-US" dirty="0"/>
              <a:t>메서드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05-4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chemeClr val="accent2"/>
                </a:solidFill>
              </a:rPr>
              <a:t>순수 함수와 배열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05-5</a:t>
            </a:r>
            <a:r>
              <a:rPr kumimoji="1" lang="en-US" altLang="ko-KR" dirty="0"/>
              <a:t> </a:t>
            </a:r>
            <a:r>
              <a:rPr kumimoji="1" lang="ko-KR" altLang="en-US" dirty="0"/>
              <a:t>튜플 이해하기</a:t>
            </a:r>
          </a:p>
          <a:p>
            <a:pPr algn="l"/>
            <a:endParaRPr kumimoji="1" lang="ko-KR" altLang="en-US" dirty="0"/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29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순수함수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불순함수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부수효과 이해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readonly </a:t>
            </a:r>
            <a:r>
              <a:rPr kumimoji="1" lang="ko-KR" altLang="en-US" sz="1800" b="1" dirty="0"/>
              <a:t>키워드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불변과 가변 이해</a:t>
            </a:r>
            <a:r>
              <a:rPr kumimoji="1" lang="en-US" altLang="ko-KR" sz="1800" b="1" dirty="0"/>
              <a:t> </a:t>
            </a:r>
          </a:p>
          <a:p>
            <a:pPr lvl="1"/>
            <a:r>
              <a:rPr kumimoji="1" lang="ko-KR" altLang="en-US" sz="1800" b="1" dirty="0"/>
              <a:t>깊은 복사와 </a:t>
            </a:r>
            <a:r>
              <a:rPr kumimoji="1" lang="ko-KR" altLang="en-US" sz="1800" b="1" dirty="0" err="1"/>
              <a:t>앝은</a:t>
            </a:r>
            <a:r>
              <a:rPr kumimoji="1" lang="ko-KR" altLang="en-US" sz="1800" b="1" dirty="0"/>
              <a:t> 복사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가변 함수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 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280730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순수 함수</a:t>
            </a:r>
            <a:r>
              <a:rPr kumimoji="1" lang="en-US" altLang="ko-KR" sz="2000" dirty="0">
                <a:solidFill>
                  <a:srgbClr val="007EC5"/>
                </a:solidFill>
              </a:rPr>
              <a:t>(pure function) </a:t>
            </a:r>
            <a:r>
              <a:rPr kumimoji="1" lang="ko-KR" altLang="en-US" sz="2000" dirty="0">
                <a:solidFill>
                  <a:srgbClr val="007EC5"/>
                </a:solidFill>
              </a:rPr>
              <a:t>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순수 함수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똑 같은 값을 입력하면 항상 같은 값을 반환하는 함수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순수 함수는 함수형 프로그래밍에서 매우 중요하게 생각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부수 효과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(side effect,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혹은 부작용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)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함수가 가진 고유한 목적 이외에 다른 효과가 나타나는 것을 의미 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이 관점에서 순수 함수는 부수 효과가 없는 함수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 pure)</a:t>
            </a:r>
            <a:r>
              <a:rPr kumimoji="1" lang="ko-KR" altLang="en-US" sz="1800" b="1" dirty="0"/>
              <a:t>를 의미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불순 함수</a:t>
            </a:r>
            <a:r>
              <a:rPr kumimoji="1" lang="en-US" altLang="ko-KR" sz="1800" b="1" dirty="0"/>
              <a:t>(impure function) - </a:t>
            </a:r>
            <a:r>
              <a:rPr kumimoji="1" lang="ko-KR" altLang="en-US" sz="1800" b="1" dirty="0"/>
              <a:t>부수 효과를 가진 함수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769354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순수 함수의 조건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endParaRPr kumimoji="1" lang="en-US" altLang="ko-KR" sz="1800" b="1" dirty="0"/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순수 함수 예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A0B11C-7EDA-4982-BB37-39B8B886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21" y="1955061"/>
            <a:ext cx="8327300" cy="2730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5C49A9-B35A-4BCA-B96F-8960AE23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37" y="5392505"/>
            <a:ext cx="6128373" cy="40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5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불순 함수 예 </a:t>
            </a:r>
            <a:r>
              <a:rPr kumimoji="1" lang="en-US" altLang="ko-KR" sz="2000" dirty="0">
                <a:solidFill>
                  <a:srgbClr val="007EC5"/>
                </a:solidFill>
              </a:rPr>
              <a:t>1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 err="1"/>
              <a:t>impure1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함수는 </a:t>
            </a:r>
            <a:r>
              <a:rPr kumimoji="1" lang="en-US" altLang="ko-KR" sz="1800" b="1" dirty="0"/>
              <a:t>push,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slice</a:t>
            </a:r>
            <a:r>
              <a:rPr kumimoji="1" lang="ko-KR" altLang="en-US" sz="1800" b="1" dirty="0"/>
              <a:t> 메서드 사용으로 입력 매개변수 </a:t>
            </a:r>
            <a:r>
              <a:rPr kumimoji="1" lang="en-US" altLang="ko-KR" sz="1800" b="1" dirty="0"/>
              <a:t>array</a:t>
            </a:r>
            <a:r>
              <a:rPr kumimoji="1" lang="ko-KR" altLang="en-US" sz="1800" b="1" dirty="0"/>
              <a:t>의 값이 변하므로 불순함수</a:t>
            </a:r>
            <a:endParaRPr kumimoji="1" lang="en-US" altLang="ko-KR" sz="1800" b="1" dirty="0"/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불순 함수 예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2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r>
              <a:rPr kumimoji="1" lang="ko-KR" altLang="en-US" b="1" dirty="0"/>
              <a:t>다음 </a:t>
            </a:r>
            <a:r>
              <a:rPr kumimoji="1" lang="en-US" altLang="ko-KR" b="1" dirty="0" err="1"/>
              <a:t>impure2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함수는 전역 변수 </a:t>
            </a:r>
            <a:r>
              <a:rPr kumimoji="1" lang="en-US" altLang="ko-KR" b="1" dirty="0"/>
              <a:t>g</a:t>
            </a:r>
            <a:r>
              <a:rPr kumimoji="1" lang="ko-KR" altLang="en-US" b="1" dirty="0"/>
              <a:t>를 사용하므로</a:t>
            </a:r>
            <a:r>
              <a:rPr kumimoji="1" lang="en-US" altLang="ko-KR" b="1" dirty="0"/>
              <a:t>, g </a:t>
            </a:r>
            <a:r>
              <a:rPr kumimoji="1" lang="ko-KR" altLang="en-US" b="1" dirty="0"/>
              <a:t>값이 달라지면 반환 값도 달라지므로 불순함수</a:t>
            </a:r>
            <a:endParaRPr kumimoji="1" lang="en-US" altLang="ko-KR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4247F4-7FE0-4200-AB95-64AEBB72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52" y="2349175"/>
            <a:ext cx="4104507" cy="1419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610A82-33E2-4BD5-A738-B02735BAA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35" y="4864331"/>
            <a:ext cx="4521464" cy="8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90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readonly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타입 수정자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(type modifier)</a:t>
            </a:r>
          </a:p>
          <a:p>
            <a:pPr lvl="1"/>
            <a:r>
              <a:rPr kumimoji="1" lang="en-US" altLang="ko-KR" sz="1800" b="1" dirty="0"/>
              <a:t>readonly</a:t>
            </a:r>
            <a:r>
              <a:rPr kumimoji="1" lang="ko-KR" altLang="en-US" sz="1800" b="1" dirty="0"/>
              <a:t>는 타입스크립트의 키워드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readonly</a:t>
            </a:r>
            <a:r>
              <a:rPr kumimoji="1" lang="ko-KR" altLang="en-US" sz="1800" b="1" dirty="0"/>
              <a:t>는 함수의 매개변수 타입 앞에 붙이는 타입 수정자로서 동작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readonly</a:t>
            </a:r>
            <a:r>
              <a:rPr kumimoji="1" lang="ko-KR" altLang="en-US" sz="1800" b="1" dirty="0"/>
              <a:t>는 함수 몸통에서 우발적으로 입력 매개변수 값이 바뀌는 것을 막아주는 역할 수 행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화면은 </a:t>
            </a:r>
            <a:r>
              <a:rPr kumimoji="1" lang="en-US" altLang="ko-KR" sz="1800" b="1" dirty="0"/>
              <a:t>array</a:t>
            </a:r>
            <a:r>
              <a:rPr kumimoji="1" lang="ko-KR" altLang="en-US" sz="1800" b="1" dirty="0"/>
              <a:t>가 </a:t>
            </a:r>
            <a:r>
              <a:rPr kumimoji="1" lang="en-US" altLang="ko-KR" sz="1800" b="1" dirty="0"/>
              <a:t>readonly </a:t>
            </a:r>
            <a:r>
              <a:rPr kumimoji="1" lang="ko-KR" altLang="en-US" sz="1800" b="1" dirty="0"/>
              <a:t>입력 변수 이름으로 </a:t>
            </a:r>
            <a:r>
              <a:rPr kumimoji="1" lang="en-US" altLang="ko-KR" sz="1800" b="1" dirty="0"/>
              <a:t>push</a:t>
            </a:r>
            <a:r>
              <a:rPr kumimoji="1" lang="ko-KR" altLang="en-US" sz="1800" b="1" dirty="0"/>
              <a:t>로 입력 변수 값을 바꾸려 하는 코드 작성을 방지하기 위해 발생된 오류를 보여 주고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67EEA9-27A2-433D-ABBE-6749B4FF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725" y="3660480"/>
            <a:ext cx="5103445" cy="2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179321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타입 오류가 날 때의 대책</a:t>
            </a:r>
            <a:r>
              <a:rPr kumimoji="1" lang="en-US" altLang="ko-KR" sz="1800" dirty="0">
                <a:solidFill>
                  <a:srgbClr val="007EC5"/>
                </a:solidFill>
              </a:rPr>
              <a:t> </a:t>
            </a:r>
          </a:p>
          <a:p>
            <a:r>
              <a:rPr kumimoji="1" lang="en-US" altLang="ko-KR" sz="1800" b="1" dirty="0"/>
              <a:t>// @</a:t>
            </a:r>
            <a:r>
              <a:rPr kumimoji="1" lang="en-US" altLang="ko-KR" dirty="0"/>
              <a:t>ts-ignore </a:t>
            </a:r>
            <a:r>
              <a:rPr kumimoji="1" lang="ko-KR" altLang="en-US" dirty="0"/>
              <a:t>주석</a:t>
            </a:r>
            <a:r>
              <a:rPr kumimoji="1" lang="en-US" altLang="ko-KR" dirty="0"/>
              <a:t>(19</a:t>
            </a:r>
            <a:r>
              <a:rPr kumimoji="1" lang="ko-KR" altLang="en-US" dirty="0"/>
              <a:t>번 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줄에서 발생하는 컴파일 오류를 방지한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17E9C5-C669-4BC3-A0CB-A538E416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2725447"/>
            <a:ext cx="8773886" cy="281872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610D7A4-53FF-4C82-90BB-E1864BF64991}"/>
              </a:ext>
            </a:extLst>
          </p:cNvPr>
          <p:cNvSpPr/>
          <p:nvPr/>
        </p:nvSpPr>
        <p:spPr>
          <a:xfrm>
            <a:off x="657497" y="4841966"/>
            <a:ext cx="248194" cy="169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469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불변</a:t>
            </a:r>
            <a:r>
              <a:rPr kumimoji="1" lang="en-US" altLang="ko-KR" sz="2000" dirty="0">
                <a:solidFill>
                  <a:srgbClr val="007EC5"/>
                </a:solidFill>
              </a:rPr>
              <a:t>(immutable)</a:t>
            </a:r>
            <a:r>
              <a:rPr kumimoji="1" lang="ko-KR" altLang="en-US" sz="2000" dirty="0">
                <a:solidFill>
                  <a:srgbClr val="007EC5"/>
                </a:solidFill>
              </a:rPr>
              <a:t> 과 가변</a:t>
            </a:r>
            <a:r>
              <a:rPr kumimoji="1" lang="en-US" altLang="ko-KR" sz="2000" dirty="0">
                <a:solidFill>
                  <a:srgbClr val="007EC5"/>
                </a:solidFill>
              </a:rPr>
              <a:t>(mutable)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불변과 가변은 </a:t>
            </a:r>
            <a:r>
              <a:rPr kumimoji="1" lang="en-US" altLang="ko-KR" sz="1800" b="1" dirty="0"/>
              <a:t>GraphQL</a:t>
            </a:r>
            <a:r>
              <a:rPr kumimoji="1" lang="ko-KR" altLang="en-US" sz="1800" b="1" dirty="0"/>
              <a:t>등 다양한 컴퓨터 분야에서 자주 사용되는 용어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프로그래밍 언어에서 불변과 가변은 주로 변수의 성질을 나타낼 때 사용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불변 변수</a:t>
            </a:r>
            <a:r>
              <a:rPr kumimoji="1" lang="en-US" altLang="ko-KR" sz="1800" b="1" dirty="0"/>
              <a:t>(immutable variable) - </a:t>
            </a:r>
            <a:r>
              <a:rPr kumimoji="1" lang="ko-KR" altLang="en-US" sz="1800" b="1" dirty="0"/>
              <a:t>한번 초기 값이 설정되면 더 이상 값을 바꿀 수 없는 변수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가변 변수</a:t>
            </a:r>
            <a:r>
              <a:rPr kumimoji="1" lang="en-US" altLang="ko-KR" sz="1800" b="1" dirty="0"/>
              <a:t>(mutable variable) - </a:t>
            </a:r>
            <a:r>
              <a:rPr kumimoji="1" lang="ko-KR" altLang="en-US" sz="1800" b="1" dirty="0"/>
              <a:t>초기 값과 무관하게 아무 때나 값을 바꿀 수 있는 변수</a:t>
            </a:r>
            <a:endParaRPr kumimoji="1" lang="en-US" altLang="ko-KR" sz="1800" b="1" dirty="0"/>
          </a:p>
          <a:p>
            <a:pPr lvl="1"/>
            <a:endParaRPr kumimoji="1" lang="en-US" altLang="ko-KR" sz="1800" b="1" dirty="0">
              <a:solidFill>
                <a:srgbClr val="007EC5"/>
              </a:solidFill>
            </a:endParaRPr>
          </a:p>
          <a:p>
            <a:pPr marL="457200" lvl="1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타입스크립트에서의 불변과 가변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b="1" dirty="0"/>
              <a:t>const </a:t>
            </a:r>
            <a:r>
              <a:rPr kumimoji="1" lang="ko-KR" altLang="en-US" b="1" dirty="0"/>
              <a:t>키워드 </a:t>
            </a:r>
            <a:r>
              <a:rPr kumimoji="1" lang="en-US" altLang="ko-KR" b="1" dirty="0"/>
              <a:t>- </a:t>
            </a:r>
            <a:r>
              <a:rPr kumimoji="1" lang="ko-KR" altLang="en-US" b="1" dirty="0"/>
              <a:t>불변 변수를 만들 때 사용</a:t>
            </a:r>
            <a:endParaRPr kumimoji="1" lang="en-US" altLang="ko-KR" b="1" dirty="0"/>
          </a:p>
          <a:p>
            <a:pPr lvl="1"/>
            <a:r>
              <a:rPr kumimoji="1" lang="en-US" altLang="ko-KR" b="1" dirty="0"/>
              <a:t>let </a:t>
            </a:r>
            <a:r>
              <a:rPr kumimoji="1" lang="ko-KR" altLang="en-US" b="1" dirty="0"/>
              <a:t>키워드 </a:t>
            </a:r>
            <a:r>
              <a:rPr kumimoji="1" lang="en-US" altLang="ko-KR" b="1" dirty="0"/>
              <a:t>- </a:t>
            </a:r>
            <a:r>
              <a:rPr kumimoji="1" lang="ko-KR" altLang="en-US" b="1" dirty="0"/>
              <a:t>가변 변수를 만들 때 사용</a:t>
            </a:r>
            <a:endParaRPr kumimoji="1" lang="en-US" altLang="ko-KR" b="1" dirty="0"/>
          </a:p>
          <a:p>
            <a:pPr lvl="1"/>
            <a:r>
              <a:rPr kumimoji="1" lang="en-US" altLang="ko-KR" b="1" dirty="0"/>
              <a:t>readonly </a:t>
            </a:r>
            <a:r>
              <a:rPr kumimoji="1" lang="ko-KR" altLang="en-US" b="1" dirty="0"/>
              <a:t>타입 수정자 </a:t>
            </a:r>
            <a:r>
              <a:rPr kumimoji="1" lang="en-US" altLang="ko-KR" b="1" dirty="0"/>
              <a:t>- interface, class, </a:t>
            </a:r>
            <a:r>
              <a:rPr kumimoji="1" lang="ko-KR" altLang="en-US" b="1" dirty="0"/>
              <a:t>함수의 매개변수 등 </a:t>
            </a:r>
            <a:r>
              <a:rPr kumimoji="1" lang="en-US" altLang="ko-KR" b="1" dirty="0"/>
              <a:t>const </a:t>
            </a:r>
            <a:r>
              <a:rPr kumimoji="1" lang="ko-KR" altLang="en-US" b="1" dirty="0"/>
              <a:t>를 붙일 수 없는 곳에서 사용</a:t>
            </a:r>
            <a:endParaRPr kumimoji="1" lang="en-US" altLang="ko-KR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96854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32809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깊은 복사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(deep copy)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와 얕은 복사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(shallow copy)</a:t>
            </a:r>
          </a:p>
          <a:p>
            <a:pPr lvl="1"/>
            <a:r>
              <a:rPr kumimoji="1" lang="ko-KR" altLang="en-US" sz="1800" b="1" dirty="0"/>
              <a:t>복사</a:t>
            </a:r>
            <a:r>
              <a:rPr kumimoji="1" lang="en-US" altLang="ko-KR" sz="1800" b="1" dirty="0"/>
              <a:t>(copy) -</a:t>
            </a:r>
            <a:r>
              <a:rPr kumimoji="1" lang="ko-KR" altLang="en-US" sz="1800" b="1" dirty="0"/>
              <a:t> 어떤 변수 값을 다른 변수 값으로 설정하는 것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대다수 프로그래밍 언어에서는 깊은 복사와 얕은 복사 두 가지가 존재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데이터 타입에 따라 시스템 메모리에 저장되는 차이 때문에 발생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number, boolean, string </a:t>
            </a:r>
            <a:r>
              <a:rPr kumimoji="1" lang="ko-KR" altLang="en-US" sz="1800" b="1" dirty="0"/>
              <a:t>등 값 타입들은 기본적으로 깊은 복사가 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반면에 객체와 배열 타입들은 기본적으로 얕은 복사가 됨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5148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깊은 복사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(deep copy) </a:t>
            </a:r>
          </a:p>
          <a:p>
            <a:pPr lvl="1"/>
            <a:r>
              <a:rPr kumimoji="1" lang="ko-KR" altLang="en-US" sz="1800" b="1" dirty="0"/>
              <a:t>원본 변수와 복사된 변수에 저장된 값들이 서로 독립적으로 유지되는 복사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코드에서 </a:t>
            </a:r>
            <a:r>
              <a:rPr kumimoji="1" lang="en-US" altLang="ko-KR" sz="1800" b="1" dirty="0"/>
              <a:t>original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copied </a:t>
            </a:r>
            <a:r>
              <a:rPr kumimoji="1" lang="ko-KR" altLang="en-US" sz="1800" b="1" dirty="0"/>
              <a:t>변수는 서로에게 영향을 주지 않고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5AD1C-EED0-4FDC-AC42-0FCF9FB08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50" y="2854057"/>
            <a:ext cx="6882066" cy="14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51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얕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은 복사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(shallow copy) </a:t>
            </a:r>
          </a:p>
          <a:p>
            <a:pPr lvl="1"/>
            <a:r>
              <a:rPr kumimoji="1" lang="ko-KR" altLang="en-US" sz="1800" b="1" dirty="0"/>
              <a:t>원본 변수와 복사된 변수에 저장된 값들이 서로에게 영향을 주는 복사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코드에서 </a:t>
            </a:r>
            <a:r>
              <a:rPr kumimoji="1" lang="en-US" altLang="ko-KR" sz="1800" b="1" dirty="0"/>
              <a:t>original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copied </a:t>
            </a:r>
            <a:r>
              <a:rPr kumimoji="1" lang="ko-KR" altLang="en-US" sz="1800" b="1" dirty="0"/>
              <a:t>변수는 서로에게 영향을 주지 않고 있음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객체에서의 얕은 복사 예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다음 코드에서 변수 </a:t>
            </a:r>
            <a:r>
              <a:rPr kumimoji="1" lang="en-US" altLang="ko-KR" sz="1800" b="1" dirty="0" err="1"/>
              <a:t>i</a:t>
            </a:r>
            <a:r>
              <a:rPr kumimoji="1" lang="ko-KR" altLang="en-US" sz="1800" b="1" dirty="0"/>
              <a:t>의 </a:t>
            </a:r>
            <a:r>
              <a:rPr kumimoji="1" lang="en-US" altLang="ko-KR" sz="1800" b="1" dirty="0"/>
              <a:t>name </a:t>
            </a:r>
            <a:r>
              <a:rPr kumimoji="1" lang="ko-KR" altLang="en-US" sz="1800" b="1" dirty="0"/>
              <a:t>값은 </a:t>
            </a:r>
            <a:r>
              <a:rPr kumimoji="1" lang="en-US" altLang="ko-KR" sz="1800" b="1" dirty="0"/>
              <a:t>u</a:t>
            </a:r>
            <a:r>
              <a:rPr kumimoji="1" lang="ko-KR" altLang="en-US" sz="1800" b="1" dirty="0"/>
              <a:t>의 </a:t>
            </a:r>
            <a:r>
              <a:rPr kumimoji="1" lang="en-US" altLang="ko-KR" sz="1800" b="1" dirty="0"/>
              <a:t>name </a:t>
            </a:r>
            <a:r>
              <a:rPr kumimoji="1" lang="ko-KR" altLang="en-US" sz="1800" b="1" dirty="0"/>
              <a:t>값에 따라 바뀌고 있음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>
              <a:solidFill>
                <a:srgbClr val="007EC5"/>
              </a:solidFill>
            </a:endParaRPr>
          </a:p>
          <a:p>
            <a:pPr lvl="1"/>
            <a:endParaRPr kumimoji="1" lang="en-US" altLang="ko-KR" sz="1800" b="1" dirty="0">
              <a:solidFill>
                <a:srgbClr val="007EC5"/>
              </a:solidFill>
            </a:endParaRPr>
          </a:p>
          <a:p>
            <a:pPr lvl="1"/>
            <a:endParaRPr kumimoji="1" lang="en-US" altLang="ko-KR" sz="1800" b="1" dirty="0">
              <a:solidFill>
                <a:srgbClr val="007EC5"/>
              </a:solidFill>
            </a:endParaRPr>
          </a:p>
          <a:p>
            <a:pPr lvl="1"/>
            <a:endParaRPr kumimoji="1" lang="en-US" altLang="ko-KR" sz="18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배열에서의 얕은 복사 예 </a:t>
            </a:r>
            <a:r>
              <a:rPr kumimoji="1" lang="en-US" altLang="ko-KR" sz="1800" b="1" dirty="0"/>
              <a:t>- </a:t>
            </a:r>
            <a:r>
              <a:rPr kumimoji="1" lang="en-US" altLang="ko-KR" sz="1800" b="1" dirty="0" err="1"/>
              <a:t>shallowCopiedArray</a:t>
            </a:r>
            <a:r>
              <a:rPr kumimoji="1" lang="ko-KR" altLang="en-US" sz="1800" b="1" dirty="0"/>
              <a:t>의 값이 바뀌면</a:t>
            </a:r>
            <a:r>
              <a:rPr kumimoji="1" lang="en-US" altLang="ko-KR" sz="1800" b="1" dirty="0"/>
              <a:t>, </a:t>
            </a:r>
            <a:r>
              <a:rPr kumimoji="1" lang="en-US" altLang="ko-KR" sz="1800" b="1" dirty="0" err="1"/>
              <a:t>originalArray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값도 따라서 바뀌고 있음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F1B338-DC22-4E53-A16C-CB2548A5A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02" y="4821398"/>
            <a:ext cx="5687658" cy="11950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31BEDB-35D5-4818-A2CC-6F4E75283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91" y="3050177"/>
            <a:ext cx="5250103" cy="104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48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전개 연산자와 깊은 복사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전개 연산자</a:t>
            </a:r>
            <a:r>
              <a:rPr kumimoji="1" lang="en-US" altLang="ko-KR" sz="1800" b="1" dirty="0"/>
              <a:t>(spread operator) ... </a:t>
            </a:r>
            <a:r>
              <a:rPr kumimoji="1" lang="ko-KR" altLang="en-US" sz="1800" b="1" dirty="0"/>
              <a:t>은 객체와 배열에 적용할 수 있음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전개 연산자는 깊은 복사를 해 줌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다음은 객체에 전개 연산자를 적용하여 깊은 복사를 한 예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r>
              <a:rPr kumimoji="1" lang="ko-KR" altLang="en-US" sz="2000" b="1" dirty="0">
                <a:solidFill>
                  <a:srgbClr val="007EC5"/>
                </a:solidFill>
              </a:rPr>
              <a:t>다음은 배열에 </a:t>
            </a:r>
            <a:r>
              <a:rPr kumimoji="1" lang="ko-KR" altLang="en-US" sz="1800" b="1" dirty="0">
                <a:solidFill>
                  <a:srgbClr val="007EC5"/>
                </a:solidFill>
              </a:rPr>
              <a:t>전개 연산자를 적용하여 깊은 복사를 한 예</a:t>
            </a:r>
            <a:endParaRPr kumimoji="1" lang="en-US" altLang="ko-KR" sz="18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D8747D-00FC-4F28-B62C-3D654411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90" y="4822429"/>
            <a:ext cx="6256424" cy="13265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BCB67A-3842-493B-88FF-9E0895BF4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24" y="3178890"/>
            <a:ext cx="5610518" cy="10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08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배열의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sort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메서드를 순수 함수로 구현하기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 err="1"/>
              <a:t>Array.sort</a:t>
            </a:r>
            <a:r>
              <a:rPr kumimoji="1" lang="ko-KR" altLang="en-US" sz="1800" b="1" dirty="0"/>
              <a:t> 메서드는 </a:t>
            </a:r>
            <a:r>
              <a:rPr kumimoji="1" lang="en-US" altLang="ko-KR" sz="1800" b="1" dirty="0"/>
              <a:t>[6, 2, 9, 0] </a:t>
            </a:r>
            <a:r>
              <a:rPr kumimoji="1" lang="ko-KR" altLang="en-US" sz="1800" b="1" dirty="0"/>
              <a:t>배열을 </a:t>
            </a:r>
            <a:r>
              <a:rPr kumimoji="1" lang="en-US" altLang="ko-KR" sz="1800" b="1" dirty="0"/>
              <a:t>[0, 2, 6, 9]</a:t>
            </a:r>
            <a:r>
              <a:rPr kumimoji="1" lang="ko-KR" altLang="en-US" sz="1800" b="1" dirty="0"/>
              <a:t>처럼 배열 내용을 정렬</a:t>
            </a:r>
            <a:r>
              <a:rPr kumimoji="1" lang="en-US" altLang="ko-KR" sz="1800" b="1" dirty="0"/>
              <a:t>(sort)</a:t>
            </a:r>
            <a:r>
              <a:rPr kumimoji="1" lang="ko-KR" altLang="en-US" sz="1800" b="1" dirty="0"/>
              <a:t> 해줌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그런데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Array.sort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는 깊은 복사를 하지 않음 </a:t>
            </a:r>
            <a:endParaRPr kumimoji="1" lang="en-US" altLang="ko-KR" sz="1800" b="1" dirty="0">
              <a:solidFill>
                <a:schemeClr val="accent2"/>
              </a:solidFill>
            </a:endParaRP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다음은 배열을 전개 연산자로 깊은 복사를 한 뒤 정렬하여 입력 변수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array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의 내용을 훼손하지 않고 있음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FBA6C-4E69-4FFA-BB6D-C4976750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44" y="3435468"/>
            <a:ext cx="6256424" cy="12846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A8D825-C883-46B5-AF45-0DC2AA4E8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44" y="4792252"/>
            <a:ext cx="5687658" cy="14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85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배열의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filter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메서드와 순수한 삭제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Array.splice</a:t>
            </a:r>
            <a:r>
              <a:rPr kumimoji="1" lang="ko-KR" altLang="en-US" sz="1800" b="1" dirty="0"/>
              <a:t>는 배열 안의 아이템을 삭제하고 싶을 때 사용하는 메서드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Array.splice</a:t>
            </a:r>
            <a:r>
              <a:rPr kumimoji="1" lang="ko-KR" altLang="en-US" sz="1800" b="1" dirty="0"/>
              <a:t>의 문제는 원본 배열의 내용을 훼손한다는 것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순수한 삭제를 하려면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Array.filter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메서드를 사용하여 </a:t>
            </a:r>
            <a:r>
              <a:rPr kumimoji="1" lang="ko-KR" altLang="en-US" sz="2000" dirty="0">
                <a:solidFill>
                  <a:srgbClr val="007EC5"/>
                </a:solidFill>
              </a:rPr>
              <a:t>원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본 배열을 훼손하지 않는 방법 필요</a:t>
            </a:r>
            <a:endParaRPr kumimoji="1" lang="en-US" altLang="ko-KR" sz="1800" dirty="0"/>
          </a:p>
          <a:p>
            <a:pPr lvl="1"/>
            <a:r>
              <a:rPr kumimoji="1" lang="ko-KR" altLang="en-US" b="1" dirty="0"/>
              <a:t>다음 코드는 </a:t>
            </a:r>
            <a:r>
              <a:rPr kumimoji="1" lang="en-US" altLang="ko-KR" b="1" dirty="0" err="1"/>
              <a:t>pureDelete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함수를 사용하여 </a:t>
            </a:r>
            <a:r>
              <a:rPr kumimoji="1" lang="en-US" altLang="ko-KR" b="1" dirty="0" err="1"/>
              <a:t>mixedArray</a:t>
            </a:r>
            <a:r>
              <a:rPr kumimoji="1" lang="ko-KR" altLang="en-US" b="1" dirty="0"/>
              <a:t>에서 배열은 지우고 객체만의 배열 </a:t>
            </a:r>
            <a:r>
              <a:rPr kumimoji="1" lang="en-US" altLang="ko-KR" b="1" dirty="0" err="1"/>
              <a:t>objectOnly</a:t>
            </a:r>
            <a:r>
              <a:rPr kumimoji="1" lang="ko-KR" altLang="en-US" b="1" dirty="0"/>
              <a:t>를 만드는 예</a:t>
            </a:r>
            <a:endParaRPr kumimoji="1" lang="en-US" altLang="ko-KR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A4AFDC-AAC2-4544-91D6-DC271C0E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285" y="3564767"/>
            <a:ext cx="5687658" cy="28128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902390-05D5-4B1A-AE14-9DA5D8B0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1" y="3564767"/>
            <a:ext cx="5106977" cy="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59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 lnSpcReduction="10000"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가변 함수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(variadic function)</a:t>
            </a:r>
          </a:p>
          <a:p>
            <a:pPr lvl="1"/>
            <a:r>
              <a:rPr kumimoji="1" lang="ko-KR" altLang="en-US" sz="1800" b="1" dirty="0"/>
              <a:t>가변 함수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인수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매개변수</a:t>
            </a:r>
            <a:r>
              <a:rPr kumimoji="1" lang="en-US" altLang="ko-KR" sz="1800" b="1" dirty="0"/>
              <a:t>)</a:t>
            </a:r>
            <a:r>
              <a:rPr kumimoji="1" lang="ko-KR" altLang="en-US" sz="1800" b="1" dirty="0"/>
              <a:t>의 개수가 제한 되지 않는 함수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가변 함수 예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다음 코드의 </a:t>
            </a:r>
            <a:r>
              <a:rPr kumimoji="1" lang="en-US" altLang="ko-KR" sz="1800" b="1" dirty="0"/>
              <a:t>sum(...</a:t>
            </a:r>
            <a:r>
              <a:rPr kumimoji="1" lang="en-US" altLang="ko-KR" sz="1800" b="1" dirty="0" err="1"/>
              <a:t>theArgs</a:t>
            </a:r>
            <a:r>
              <a:rPr kumimoji="1" lang="en-US" altLang="ko-KR" sz="1800" b="1" dirty="0"/>
              <a:t>) </a:t>
            </a:r>
            <a:r>
              <a:rPr kumimoji="1" lang="ko-KR" altLang="en-US" sz="1800" b="1" dirty="0"/>
              <a:t>부분에 주목 </a:t>
            </a:r>
            <a:endParaRPr kumimoji="1" lang="en-US" altLang="ko-KR" sz="1800" b="1" dirty="0"/>
          </a:p>
          <a:p>
            <a:pPr marL="457200" lvl="1" indent="0">
              <a:buNone/>
            </a:pP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출처</a:t>
            </a:r>
            <a:r>
              <a:rPr kumimoji="1" lang="en-US" altLang="ko-KR" sz="1200" b="1" dirty="0"/>
              <a:t>: https://developer.mozilla.org/ko/docs/Web/JavaScript/Reference/Functions/</a:t>
            </a:r>
            <a:r>
              <a:rPr kumimoji="1" lang="en-US" altLang="ko-KR" sz="1200" b="1" dirty="0" err="1"/>
              <a:t>rest_parameters</a:t>
            </a:r>
            <a:r>
              <a:rPr kumimoji="1" lang="en-US" altLang="ko-KR" sz="1200" b="1" dirty="0"/>
              <a:t>)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잔여 매개 변수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(rest parameter)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구문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-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가변 함수에서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...</a:t>
            </a:r>
            <a:r>
              <a:rPr kumimoji="1" lang="en-US" altLang="ko-KR" sz="2000" b="1" dirty="0" err="1">
                <a:solidFill>
                  <a:srgbClr val="007EC5"/>
                </a:solidFill>
              </a:rPr>
              <a:t>theArgs</a:t>
            </a:r>
            <a:r>
              <a:rPr kumimoji="1" lang="ko-KR" altLang="en-US" sz="2000" dirty="0">
                <a:solidFill>
                  <a:srgbClr val="007EC5"/>
                </a:solidFill>
              </a:rPr>
              <a:t> 를 잔여 매개 변수 구문이라고 함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BEF3F8-CF52-4038-B044-55CD38D6B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67" y="2959480"/>
            <a:ext cx="2631310" cy="196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1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다음 처럼 동작하는 가변 함수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mergeArray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구현하기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34E534-1F32-40A9-A011-AEC45C8B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269" y="2242224"/>
            <a:ext cx="7570273" cy="37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38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mergeArray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step 1. </a:t>
            </a:r>
            <a:r>
              <a:rPr kumimoji="1" lang="ko-KR" altLang="en-US" sz="1800" b="1" dirty="0"/>
              <a:t>자바스크립트 관점에서 함수의 개략전인 모습 구현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step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2.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mergeArray</a:t>
            </a:r>
            <a:r>
              <a:rPr kumimoji="1" lang="ko-KR" altLang="en-US" sz="1800" b="1" dirty="0"/>
              <a:t>를 타입에 무관한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즉 제네릭</a:t>
            </a:r>
            <a:r>
              <a:rPr kumimoji="1" lang="en-US" altLang="ko-KR" sz="1800" b="1" dirty="0"/>
              <a:t>) </a:t>
            </a:r>
            <a:r>
              <a:rPr kumimoji="1" lang="ko-KR" altLang="en-US" sz="1800" b="1" dirty="0"/>
              <a:t>형태로 구현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step 3. mergeArray</a:t>
            </a:r>
            <a:r>
              <a:rPr kumimoji="1" lang="ko-KR" altLang="en-US" sz="1800" b="1" dirty="0"/>
              <a:t>는 배열들을 묶어 또 다른 배열을 반환하는 함수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따라서 </a:t>
            </a:r>
            <a:r>
              <a:rPr kumimoji="1" lang="en-US" altLang="ko-KR" sz="1800" b="1" dirty="0"/>
              <a:t>array</a:t>
            </a:r>
            <a:r>
              <a:rPr kumimoji="1" lang="ko-KR" altLang="en-US" sz="1800" b="1" dirty="0"/>
              <a:t>의 타입은 배열의 타입 </a:t>
            </a:r>
            <a:r>
              <a:rPr kumimoji="1" lang="en-US" altLang="ko-KR" sz="1800" b="1" dirty="0"/>
              <a:t>T[] </a:t>
            </a:r>
            <a:r>
              <a:rPr kumimoji="1" lang="ko-KR" altLang="en-US" sz="1800" b="1" dirty="0"/>
              <a:t>들의 배열이므로</a:t>
            </a:r>
            <a:r>
              <a:rPr kumimoji="1" lang="en-US" altLang="ko-KR" sz="1800" b="1" dirty="0"/>
              <a:t> T[][] </a:t>
            </a:r>
            <a:r>
              <a:rPr kumimoji="1" lang="ko-KR" altLang="en-US" sz="1800" b="1" dirty="0"/>
              <a:t>이고</a:t>
            </a:r>
            <a:r>
              <a:rPr kumimoji="1" lang="en-US" altLang="ko-KR" sz="1800" b="1" dirty="0"/>
              <a:t>,</a:t>
            </a:r>
            <a:r>
              <a:rPr kumimoji="1" lang="ko-KR" altLang="en-US" sz="1800" b="1" dirty="0"/>
              <a:t> 반환 타입은 </a:t>
            </a:r>
            <a:r>
              <a:rPr kumimoji="1" lang="en-US" altLang="ko-KR" sz="1800" b="1" dirty="0"/>
              <a:t>T[]</a:t>
            </a:r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step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4.</a:t>
            </a:r>
            <a:r>
              <a:rPr kumimoji="1" lang="ko-KR" altLang="en-US" sz="1800" b="1" dirty="0"/>
              <a:t> 또한 </a:t>
            </a:r>
            <a:r>
              <a:rPr kumimoji="1" lang="en-US" altLang="ko-KR" sz="1800" b="1" dirty="0"/>
              <a:t>arrays</a:t>
            </a:r>
            <a:r>
              <a:rPr kumimoji="1" lang="ko-KR" altLang="en-US" sz="1800" b="1" dirty="0"/>
              <a:t>의 내용을 훼손하지 않도록 순수 함수로 구현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BA657A-F090-42A2-BC40-0B3A2C966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003" y="2349898"/>
            <a:ext cx="4593026" cy="299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F1C534-D66B-4CAE-A124-D6804BFE9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003" y="3467588"/>
            <a:ext cx="4096979" cy="3548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C23B66-851C-4F33-AF7E-840F211EF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003" y="4717948"/>
            <a:ext cx="6173913" cy="331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543E69-E453-477F-8214-4AAC8A770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003" y="5637073"/>
            <a:ext cx="6118586" cy="3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0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배열과 튜플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4" y="4064828"/>
            <a:ext cx="3575685" cy="1832388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05-1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chemeClr val="accent2"/>
                </a:solidFill>
              </a:rPr>
              <a:t>배열 이해하기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05-2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선언형 프로그래밍과 배열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05-3 </a:t>
            </a:r>
            <a:r>
              <a:rPr kumimoji="1" lang="ko-KR" altLang="en-US" dirty="0"/>
              <a:t>배열의 </a:t>
            </a:r>
            <a:r>
              <a:rPr kumimoji="1" lang="en-US" altLang="ko-KR" dirty="0"/>
              <a:t>map, reduce, filter </a:t>
            </a:r>
            <a:r>
              <a:rPr kumimoji="1" lang="ko-KR" altLang="en-US" dirty="0"/>
              <a:t>메서드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05-4</a:t>
            </a:r>
            <a:r>
              <a:rPr kumimoji="1" lang="en-US" altLang="ko-KR" dirty="0"/>
              <a:t> </a:t>
            </a:r>
            <a:r>
              <a:rPr kumimoji="1" lang="ko-KR" altLang="en-US" dirty="0"/>
              <a:t>순수 함수와 배열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05-5</a:t>
            </a:r>
            <a:r>
              <a:rPr kumimoji="1" lang="en-US" altLang="ko-KR" dirty="0"/>
              <a:t> </a:t>
            </a:r>
            <a:r>
              <a:rPr kumimoji="1" lang="ko-KR" altLang="en-US" dirty="0"/>
              <a:t>튜플 이해하기</a:t>
            </a:r>
          </a:p>
          <a:p>
            <a:pPr algn="l"/>
            <a:endParaRPr kumimoji="1" lang="ko-KR" altLang="en-US" dirty="0"/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05-4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순수 함수와 배열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A8AC5EA-35BC-4A2C-B30F-8B57FD34C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mergeArray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최종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FB28C4D-B76E-4617-8BFF-B9724D95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44" y="2248508"/>
            <a:ext cx="7570273" cy="37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41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배열과 튜플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4" y="4064828"/>
            <a:ext cx="3575685" cy="1832388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05-1</a:t>
            </a:r>
            <a:r>
              <a:rPr kumimoji="1" lang="en-US" altLang="ko-KR" dirty="0"/>
              <a:t> </a:t>
            </a:r>
            <a:r>
              <a:rPr kumimoji="1" lang="ko-KR" altLang="en-US" dirty="0"/>
              <a:t>배열 이해하기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05-2</a:t>
            </a:r>
            <a:r>
              <a:rPr kumimoji="1" lang="en-US" altLang="ko-KR" dirty="0"/>
              <a:t> </a:t>
            </a:r>
            <a:r>
              <a:rPr kumimoji="1" lang="ko-KR" altLang="en-US" dirty="0"/>
              <a:t>선언형 프로그래밍과 배열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05-3 </a:t>
            </a:r>
            <a:r>
              <a:rPr kumimoji="1" lang="ko-KR" altLang="en-US" dirty="0"/>
              <a:t>배열의 </a:t>
            </a:r>
            <a:r>
              <a:rPr kumimoji="1" lang="en-US" altLang="ko-KR" dirty="0"/>
              <a:t>map, reduce, filter </a:t>
            </a:r>
            <a:r>
              <a:rPr kumimoji="1" lang="ko-KR" altLang="en-US" dirty="0"/>
              <a:t>메서드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05-4</a:t>
            </a:r>
            <a:r>
              <a:rPr kumimoji="1" lang="en-US" altLang="ko-KR" dirty="0"/>
              <a:t> </a:t>
            </a:r>
            <a:r>
              <a:rPr kumimoji="1" lang="ko-KR" altLang="en-US" dirty="0"/>
              <a:t>순수 함수와 배열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05-5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chemeClr val="accent2"/>
                </a:solidFill>
              </a:rPr>
              <a:t>튜플 이해하기</a:t>
            </a:r>
          </a:p>
          <a:p>
            <a:pPr algn="l"/>
            <a:endParaRPr kumimoji="1" lang="ko-KR" altLang="en-US" dirty="0"/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05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2057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05-5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튜플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배열과 튜플 차이점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/>
              <a:t>튜플에 적용하는 비구조화 할당 구문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79654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05-5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튜플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41775-E279-422C-B283-0DE90B983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튜플</a:t>
            </a:r>
            <a:r>
              <a:rPr kumimoji="1" lang="en-US" altLang="ko-KR" sz="2000" dirty="0">
                <a:solidFill>
                  <a:srgbClr val="007EC5"/>
                </a:solidFill>
              </a:rPr>
              <a:t>(tuple) </a:t>
            </a:r>
            <a:r>
              <a:rPr kumimoji="1" lang="ko-KR" altLang="en-US" sz="2000" dirty="0">
                <a:solidFill>
                  <a:srgbClr val="007EC5"/>
                </a:solidFill>
              </a:rPr>
              <a:t>이란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몇몇 프로그래밍 언어에는 튜플이란 타입이 존재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자바스크립트에서는 튜플이 없으며 단순히 배열의 한 종류로 취급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반면 타입스크립트는 튜플의 타입 표기법을 배열과 다르게 선언할 수 있게 하는 구문 제공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배열 구문은 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타입</a:t>
            </a:r>
            <a:r>
              <a:rPr kumimoji="1" lang="en-US" altLang="ko-KR" sz="1800" b="1" dirty="0"/>
              <a:t>[]' </a:t>
            </a:r>
            <a:r>
              <a:rPr kumimoji="1" lang="ko-KR" altLang="en-US" sz="1800" b="1" dirty="0"/>
              <a:t>이지만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튜플 구문은 </a:t>
            </a:r>
            <a:r>
              <a:rPr kumimoji="1" lang="en-US" altLang="ko-KR" sz="1800" b="1" dirty="0"/>
              <a:t>'[</a:t>
            </a:r>
            <a:r>
              <a:rPr kumimoji="1" lang="ko-KR" altLang="en-US" sz="1800" b="1" dirty="0"/>
              <a:t>타입</a:t>
            </a:r>
            <a:r>
              <a:rPr kumimoji="1" lang="en-US" altLang="ko-KR" sz="1800" b="1" dirty="0"/>
              <a:t>1, </a:t>
            </a:r>
            <a:r>
              <a:rPr kumimoji="1" lang="ko-KR" altLang="en-US" sz="1800" b="1" dirty="0"/>
              <a:t>타입</a:t>
            </a:r>
            <a:r>
              <a:rPr kumimoji="1" lang="en-US" altLang="ko-KR" sz="1800" b="1" dirty="0"/>
              <a:t>2, </a:t>
            </a:r>
            <a:r>
              <a:rPr kumimoji="1" lang="ko-KR" altLang="en-US" sz="1800" b="1" dirty="0"/>
              <a:t>타입</a:t>
            </a:r>
            <a:r>
              <a:rPr kumimoji="1" lang="en-US" altLang="ko-KR" sz="1800" b="1" dirty="0"/>
              <a:t>3]' </a:t>
            </a:r>
            <a:r>
              <a:rPr kumimoji="1" lang="ko-KR" altLang="en-US" sz="1800" b="1" dirty="0"/>
              <a:t>형태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배열과 튜플 구문의 차이를 보이는 예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2B8A13-63B8-4006-922B-323FF1B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53" y="3858274"/>
            <a:ext cx="5754590" cy="63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750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05-5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튜플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41775-E279-422C-B283-0DE90B983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튜플에 타입 별칭 사용하기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튜플 타입은 복잡하므로 다음처럼 </a:t>
            </a:r>
            <a:r>
              <a:rPr kumimoji="1" lang="en-US" altLang="ko-KR" sz="1800" b="1" dirty="0"/>
              <a:t>type </a:t>
            </a:r>
            <a:r>
              <a:rPr kumimoji="1" lang="ko-KR" altLang="en-US" sz="1800" b="1" dirty="0"/>
              <a:t>키워드를 사용하는 타입 별칭</a:t>
            </a:r>
            <a:r>
              <a:rPr kumimoji="1" lang="en-US" altLang="ko-KR" sz="1800" b="1" dirty="0"/>
              <a:t>(type alias)</a:t>
            </a:r>
            <a:r>
              <a:rPr kumimoji="1" lang="ko-KR" altLang="en-US" sz="1800" b="1" dirty="0"/>
              <a:t>을 만드는 것이 보통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doSomething </a:t>
            </a:r>
            <a:r>
              <a:rPr kumimoji="1" lang="ko-KR" altLang="en-US" sz="1800" b="1" dirty="0"/>
              <a:t>함수는 결과가 실패이고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구체적인 실패 내용을 문자열로 반환하기 위해 </a:t>
            </a:r>
            <a:r>
              <a:rPr kumimoji="1" lang="en-US" altLang="ko-KR" sz="1800" b="1" dirty="0"/>
              <a:t>ResultType</a:t>
            </a:r>
            <a:r>
              <a:rPr kumimoji="1" lang="ko-KR" altLang="en-US" sz="1800" b="1" dirty="0"/>
              <a:t>을 사용하고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B12BF2-14CD-4EED-B7C6-24229DF49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81" y="2409517"/>
            <a:ext cx="7570273" cy="6630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8E43CB-18B9-4B81-99F1-4102A48FC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98" y="3690636"/>
            <a:ext cx="5687658" cy="23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2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05-5</a:t>
            </a:r>
            <a:r>
              <a:rPr kumimoji="1" lang="en-US" altLang="ko-KR" sz="3600" dirty="0"/>
              <a:t> </a:t>
            </a:r>
            <a:r>
              <a:rPr kumimoji="1" lang="ko-KR" altLang="en-US" b="1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튜플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41775-E279-422C-B283-0DE90B983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튜플에 적용하는 비구조화 할당 구문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튜플 또한 일종의 배열이므로 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배열에 적용하는 비구조화 할당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 구문사용 가능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03</a:t>
            </a:r>
            <a:r>
              <a:rPr kumimoji="1" lang="ko-KR" altLang="en-US" sz="1800" b="1" dirty="0"/>
              <a:t>번 줄에서 비구조화 할당 구문으로 </a:t>
            </a:r>
            <a:r>
              <a:rPr kumimoji="1" lang="en-US" altLang="ko-KR" sz="1800" b="1" dirty="0"/>
              <a:t>ResultType</a:t>
            </a:r>
            <a:r>
              <a:rPr kumimoji="1" lang="ko-KR" altLang="en-US" sz="1800" b="1" dirty="0"/>
              <a:t>의 구체적인 값들인 </a:t>
            </a:r>
            <a:r>
              <a:rPr kumimoji="1" lang="en-US" altLang="ko-KR" sz="1800" b="1" dirty="0"/>
              <a:t>result 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errorMessage</a:t>
            </a:r>
            <a:r>
              <a:rPr kumimoji="1" lang="ko-KR" altLang="en-US" sz="1800" b="1" dirty="0"/>
              <a:t>를 </a:t>
            </a:r>
            <a:r>
              <a:rPr kumimoji="1" lang="ko-KR" altLang="en-US" sz="1800" b="1"/>
              <a:t>얻고 있음</a:t>
            </a:r>
            <a:r>
              <a:rPr kumimoji="1" lang="ko-KR" altLang="en-US" sz="2000" b="1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A37AAE-E711-4D8A-9AE4-3807A334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21" y="3041183"/>
            <a:ext cx="7570273" cy="163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4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라이언 달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(Ryan Dahl, Node.js </a:t>
            </a:r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과 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Deno </a:t>
            </a:r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창시자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</a:p>
          <a:p>
            <a:endParaRPr lang="ko-KR" altLang="en-US" sz="1400" dirty="0">
              <a:solidFill>
                <a:srgbClr val="007EC5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저는 타입스크립트를 좋아합니다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최고죠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배열 구문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배열의 타입 구문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문자열과 배열 간의 변환</a:t>
            </a:r>
            <a:r>
              <a:rPr kumimoji="1" lang="en-US" altLang="ko-KR" sz="1800" b="1" dirty="0"/>
              <a:t>(split 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join)</a:t>
            </a:r>
          </a:p>
          <a:p>
            <a:pPr lvl="1"/>
            <a:r>
              <a:rPr kumimoji="1" lang="ko-KR" altLang="en-US" sz="1800" b="1" dirty="0"/>
              <a:t>인덱스 연산자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배열에 적용하는 비구조화 할당 구문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for..in </a:t>
            </a:r>
            <a:r>
              <a:rPr kumimoji="1" lang="ko-KR" altLang="en-US" sz="1800" b="1" dirty="0"/>
              <a:t>구문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for..of </a:t>
            </a:r>
            <a:r>
              <a:rPr kumimoji="1" lang="ko-KR" altLang="en-US" sz="1800" b="1" dirty="0"/>
              <a:t>구문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제네릭 타입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배열에 적용하는 전개 연산자 구문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range </a:t>
            </a:r>
            <a:r>
              <a:rPr kumimoji="1" lang="ko-KR" altLang="en-US" sz="1800" b="1" dirty="0"/>
              <a:t>함수 구현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0030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배열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(Array)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이란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배열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프로그래밍 언어에서 배열은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같은 타입의 데이터를 여러 개 가지는 타입</a:t>
            </a:r>
            <a:r>
              <a:rPr kumimoji="1" lang="ko-KR" altLang="en-US" sz="1800" b="1" dirty="0"/>
              <a:t>을 의미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자바스크립트에서 배열은 </a:t>
            </a:r>
            <a:r>
              <a:rPr kumimoji="1" lang="en-US" altLang="ko-KR" sz="1800" b="1" dirty="0"/>
              <a:t>Array </a:t>
            </a:r>
            <a:r>
              <a:rPr kumimoji="1" lang="ko-KR" altLang="en-US" sz="1800" b="1" dirty="0"/>
              <a:t>클래스를 의미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new </a:t>
            </a:r>
            <a:r>
              <a:rPr kumimoji="1" lang="ko-KR" altLang="en-US" sz="1800" b="1" dirty="0"/>
              <a:t>연산자를 사용하여 </a:t>
            </a:r>
            <a:r>
              <a:rPr kumimoji="1" lang="en-US" altLang="ko-KR" sz="1800" b="1" dirty="0"/>
              <a:t>Array </a:t>
            </a:r>
            <a:r>
              <a:rPr kumimoji="1" lang="ko-KR" altLang="en-US" sz="1800" b="1" dirty="0"/>
              <a:t>클래스의 인스턴스를 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배열 이름</a:t>
            </a:r>
            <a:r>
              <a:rPr kumimoji="1" lang="en-US" altLang="ko-KR" sz="1800" b="1" dirty="0"/>
              <a:t>' </a:t>
            </a:r>
            <a:r>
              <a:rPr kumimoji="1" lang="ko-KR" altLang="en-US" sz="1800" b="1" dirty="0"/>
              <a:t>에 설정하는 예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아이템</a:t>
            </a:r>
            <a:r>
              <a:rPr kumimoji="1" lang="en-US" altLang="ko-KR" sz="1800" b="1" dirty="0"/>
              <a:t>(item) - </a:t>
            </a:r>
            <a:r>
              <a:rPr kumimoji="1" lang="ko-KR" altLang="en-US" sz="1800" b="1" dirty="0"/>
              <a:t>배열에 담기는 각각의 데이터들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array</a:t>
            </a:r>
            <a:r>
              <a:rPr kumimoji="1" lang="ko-KR" altLang="en-US" sz="1800" b="1" dirty="0"/>
              <a:t>란 이름의 배열을 만들고</a:t>
            </a:r>
            <a:r>
              <a:rPr kumimoji="1" lang="en-US" altLang="ko-KR" sz="1800" b="1" dirty="0"/>
              <a:t>, 1, 2, 3</a:t>
            </a:r>
            <a:r>
              <a:rPr kumimoji="1" lang="ko-KR" altLang="en-US" sz="1800" b="1" dirty="0"/>
              <a:t>이라는 </a:t>
            </a:r>
            <a:r>
              <a:rPr kumimoji="1" lang="en-US" altLang="ko-KR" sz="1800" b="1" dirty="0"/>
              <a:t>3</a:t>
            </a:r>
            <a:r>
              <a:rPr kumimoji="1" lang="ko-KR" altLang="en-US" sz="1800" b="1" dirty="0"/>
              <a:t>개의 아이템을 </a:t>
            </a:r>
            <a:r>
              <a:rPr kumimoji="1" lang="en-US" altLang="ko-KR" sz="1800" b="1" dirty="0"/>
              <a:t>array</a:t>
            </a:r>
            <a:r>
              <a:rPr kumimoji="1" lang="ko-KR" altLang="en-US" sz="1800" b="1" dirty="0"/>
              <a:t>에 담는 예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FA9B8C-198F-4AD5-8CB4-8A229A31B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83" y="2957948"/>
            <a:ext cx="3223280" cy="4021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4279ED-D9A9-4989-9B51-E904987C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383" y="4383550"/>
            <a:ext cx="7570273" cy="12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9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배열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4344CFA-E01E-47F0-8C33-5EA268F55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[]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단축 구문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(shorthand syntax)</a:t>
            </a:r>
          </a:p>
          <a:p>
            <a:pPr lvl="1"/>
            <a:r>
              <a:rPr kumimoji="1" lang="ko-KR" altLang="en-US" sz="1800" b="1" dirty="0"/>
              <a:t>자바스크립트는 </a:t>
            </a:r>
            <a:r>
              <a:rPr kumimoji="1" lang="en-US" altLang="ko-KR" sz="1800" b="1" dirty="0"/>
              <a:t>new Array</a:t>
            </a:r>
            <a:r>
              <a:rPr kumimoji="1" lang="ko-KR" altLang="en-US" sz="1800" b="1" dirty="0"/>
              <a:t>이후 여러 아이템들을 담느라 </a:t>
            </a:r>
            <a:r>
              <a:rPr kumimoji="1" lang="en-US" altLang="ko-KR" sz="1800" b="1" dirty="0"/>
              <a:t>push </a:t>
            </a:r>
            <a:r>
              <a:rPr kumimoji="1" lang="ko-KR" altLang="en-US" sz="1800" b="1" dirty="0"/>
              <a:t>메서드를 여러 번 호출하는 코드를 단순하게 해주는 </a:t>
            </a:r>
            <a:r>
              <a:rPr kumimoji="1" lang="en-US" altLang="ko-KR" sz="1800" b="1" dirty="0"/>
              <a:t>[] </a:t>
            </a:r>
            <a:r>
              <a:rPr kumimoji="1" lang="ko-KR" altLang="en-US" sz="1800" b="1" dirty="0"/>
              <a:t>단축 구문을 제공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315F6A-0F59-4D19-BBA4-160BB1FA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77" y="2638348"/>
            <a:ext cx="7570273" cy="12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15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3158</Words>
  <Application>Microsoft Office PowerPoint</Application>
  <PresentationFormat>와이드스크린</PresentationFormat>
  <Paragraphs>486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2" baseType="lpstr">
      <vt:lpstr>Malgun Gothic</vt:lpstr>
      <vt:lpstr>Malgun Gothic</vt:lpstr>
      <vt:lpstr>Batang</vt:lpstr>
      <vt:lpstr>Arial</vt:lpstr>
      <vt:lpstr>Wingdings</vt:lpstr>
      <vt:lpstr>Office 테마</vt:lpstr>
      <vt:lpstr>PowerPoint 프레젠테이션</vt:lpstr>
      <vt:lpstr>알아 두셔야 할 사항</vt:lpstr>
      <vt:lpstr>타입스크립트 개발 시 알아 둬야 할 부분</vt:lpstr>
      <vt:lpstr>타입스크립트 개발 시 알아 둬야 할 부분</vt:lpstr>
      <vt:lpstr>타입스크립트 개발 시 알아 둬야 할 부분</vt:lpstr>
      <vt:lpstr>PowerPoint 프레젠테이션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05-1 배열 이해하기</vt:lpstr>
      <vt:lpstr>PowerPoint 프레젠테이션</vt:lpstr>
      <vt:lpstr>05-2 선언형 프로그래밍과 배열</vt:lpstr>
      <vt:lpstr>05-2 선언형 프로그래밍과 배열</vt:lpstr>
      <vt:lpstr>05-2 선언형 프로그래밍과 배열</vt:lpstr>
      <vt:lpstr>05-2 선언형 프로그래밍과 배열</vt:lpstr>
      <vt:lpstr>05-2 선언형 프로그래밍과 배열</vt:lpstr>
      <vt:lpstr>05-2 선언형 프로그래밍과 배열</vt:lpstr>
      <vt:lpstr>05-2 선언형 프로그래밍과 배열</vt:lpstr>
      <vt:lpstr>05-2 선언형 프로그래밍과 배열</vt:lpstr>
      <vt:lpstr>05-2 선언형 프로그래밍과 배열</vt:lpstr>
      <vt:lpstr>PowerPoint 프레젠테이션</vt:lpstr>
      <vt:lpstr>05-3 배열의 map, reduce, filter 메서드</vt:lpstr>
      <vt:lpstr>05-3 배열의 map, reduce, filter 메서드</vt:lpstr>
      <vt:lpstr>05-3 배열의 map, reduce, filter 메서드</vt:lpstr>
      <vt:lpstr>05-3 배열의 map, reduce, filter 메서드</vt:lpstr>
      <vt:lpstr>05-3 배열의 map, reduce, filter 메서드</vt:lpstr>
      <vt:lpstr>PowerPoint 프레젠테이션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05-4 순수 함수와 배열</vt:lpstr>
      <vt:lpstr>PowerPoint 프레젠테이션</vt:lpstr>
      <vt:lpstr>05-5 튜플 이해하기</vt:lpstr>
      <vt:lpstr>05-5 튜플 이해하기</vt:lpstr>
      <vt:lpstr>05-5 튜플 이해하기</vt:lpstr>
      <vt:lpstr>05-5 튜플 이해하기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전 예홍</cp:lastModifiedBy>
  <cp:revision>328</cp:revision>
  <cp:lastPrinted>2020-07-23T17:41:23Z</cp:lastPrinted>
  <dcterms:created xsi:type="dcterms:W3CDTF">2020-07-22T11:00:58Z</dcterms:created>
  <dcterms:modified xsi:type="dcterms:W3CDTF">2021-07-12T05:22:09Z</dcterms:modified>
</cp:coreProperties>
</file>